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3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4630400" cy="8229600"/>
  <p:notesSz cx="8229600" cy="14630400"/>
  <p:embeddedFontLst>
    <p:embeddedFont>
      <p:font typeface="Raleway Medium" pitchFamily="34" charset="0"/>
      <p:bold r:id="rId22"/>
    </p:embeddedFont>
    <p:embeddedFont>
      <p:font typeface="Raleway Medium" pitchFamily="34" charset="-122"/>
      <p:bold r:id="rId23"/>
    </p:embeddedFont>
    <p:embeddedFont>
      <p:font typeface="Raleway Medium" pitchFamily="34" charset="-120"/>
      <p:bold r:id="rId24"/>
    </p:embeddedFont>
    <p:embeddedFont>
      <p:font typeface="Consolas" panose="020B0609020204030204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Manrope ExtraBold" charset="0"/>
      <p:bold r:id="rId30"/>
    </p:embeddedFont>
    <p:embeddedFont>
      <p:font typeface="Lato" panose="020F0502020204030203" charset="0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5.png"/><Relationship Id="rId12" Type="http://schemas.openxmlformats.org/officeDocument/2006/relationships/tags" Target="../tags/tag8.xml"/><Relationship Id="rId11" Type="http://schemas.openxmlformats.org/officeDocument/2006/relationships/image" Target="../media/image4.png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image" Target="../media/image6.pn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7.png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../media/image8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@pngTextur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4626742" cy="8229600"/>
          </a:xfrm>
          <a:prstGeom prst="rect">
            <a:avLst/>
          </a:prstGeom>
        </p:spPr>
      </p:pic>
      <p:sp>
        <p:nvSpPr>
          <p:cNvPr id="35" name="任意多边形: 形状 34"/>
          <p:cNvSpPr/>
          <p:nvPr>
            <p:custDataLst>
              <p:tags r:id="rId4"/>
            </p:custDataLst>
          </p:nvPr>
        </p:nvSpPr>
        <p:spPr>
          <a:xfrm>
            <a:off x="7189130" y="2402696"/>
            <a:ext cx="7441270" cy="5826906"/>
          </a:xfrm>
          <a:custGeom>
            <a:avLst/>
            <a:gdLst>
              <a:gd name="connsiteX0" fmla="*/ 129723 w 6201058"/>
              <a:gd name="connsiteY0" fmla="*/ 3092831 h 4855755"/>
              <a:gd name="connsiteX1" fmla="*/ 175541 w 6201058"/>
              <a:gd name="connsiteY1" fmla="*/ 3138649 h 4855755"/>
              <a:gd name="connsiteX2" fmla="*/ 171375 w 6201058"/>
              <a:gd name="connsiteY2" fmla="*/ 3148709 h 4855755"/>
              <a:gd name="connsiteX3" fmla="*/ 173771 w 6201058"/>
              <a:gd name="connsiteY3" fmla="*/ 3150724 h 4855755"/>
              <a:gd name="connsiteX4" fmla="*/ 167113 w 6201058"/>
              <a:gd name="connsiteY4" fmla="*/ 3176619 h 4855755"/>
              <a:gd name="connsiteX5" fmla="*/ 88538 w 6201058"/>
              <a:gd name="connsiteY5" fmla="*/ 3956060 h 4855755"/>
              <a:gd name="connsiteX6" fmla="*/ 167112 w 6201058"/>
              <a:gd name="connsiteY6" fmla="*/ 4735501 h 4855755"/>
              <a:gd name="connsiteX7" fmla="*/ 198032 w 6201058"/>
              <a:gd name="connsiteY7" fmla="*/ 4855755 h 4855755"/>
              <a:gd name="connsiteX8" fmla="*/ 106706 w 6201058"/>
              <a:gd name="connsiteY8" fmla="*/ 4855755 h 4855755"/>
              <a:gd name="connsiteX9" fmla="*/ 80373 w 6201058"/>
              <a:gd name="connsiteY9" fmla="*/ 4753344 h 4855755"/>
              <a:gd name="connsiteX10" fmla="*/ 0 w 6201058"/>
              <a:gd name="connsiteY10" fmla="*/ 3956060 h 4855755"/>
              <a:gd name="connsiteX11" fmla="*/ 80373 w 6201058"/>
              <a:gd name="connsiteY11" fmla="*/ 3158776 h 4855755"/>
              <a:gd name="connsiteX12" fmla="*/ 84919 w 6201058"/>
              <a:gd name="connsiteY12" fmla="*/ 3141097 h 4855755"/>
              <a:gd name="connsiteX13" fmla="*/ 83905 w 6201058"/>
              <a:gd name="connsiteY13" fmla="*/ 3138649 h 4855755"/>
              <a:gd name="connsiteX14" fmla="*/ 88240 w 6201058"/>
              <a:gd name="connsiteY14" fmla="*/ 3128185 h 4855755"/>
              <a:gd name="connsiteX15" fmla="*/ 91842 w 6201058"/>
              <a:gd name="connsiteY15" fmla="*/ 3114175 h 4855755"/>
              <a:gd name="connsiteX16" fmla="*/ 93789 w 6201058"/>
              <a:gd name="connsiteY16" fmla="*/ 3114788 h 4855755"/>
              <a:gd name="connsiteX17" fmla="*/ 97325 w 6201058"/>
              <a:gd name="connsiteY17" fmla="*/ 3106251 h 4855755"/>
              <a:gd name="connsiteX18" fmla="*/ 129723 w 6201058"/>
              <a:gd name="connsiteY18" fmla="*/ 3092831 h 4855755"/>
              <a:gd name="connsiteX19" fmla="*/ 3956060 w 6201058"/>
              <a:gd name="connsiteY19" fmla="*/ 0 h 4855755"/>
              <a:gd name="connsiteX20" fmla="*/ 6167931 w 6201058"/>
              <a:gd name="connsiteY20" fmla="*/ 675633 h 4855755"/>
              <a:gd name="connsiteX21" fmla="*/ 6201058 w 6201058"/>
              <a:gd name="connsiteY21" fmla="*/ 700405 h 4855755"/>
              <a:gd name="connsiteX22" fmla="*/ 6201058 w 6201058"/>
              <a:gd name="connsiteY22" fmla="*/ 810838 h 4855755"/>
              <a:gd name="connsiteX23" fmla="*/ 6118429 w 6201058"/>
              <a:gd name="connsiteY23" fmla="*/ 749049 h 4855755"/>
              <a:gd name="connsiteX24" fmla="*/ 3956060 w 6201058"/>
              <a:gd name="connsiteY24" fmla="*/ 88537 h 4855755"/>
              <a:gd name="connsiteX25" fmla="*/ 971692 w 6201058"/>
              <a:gd name="connsiteY25" fmla="*/ 1495956 h 4855755"/>
              <a:gd name="connsiteX26" fmla="*/ 782534 w 6201058"/>
              <a:gd name="connsiteY26" fmla="*/ 1748915 h 4855755"/>
              <a:gd name="connsiteX27" fmla="*/ 782185 w 6201058"/>
              <a:gd name="connsiteY27" fmla="*/ 1748621 h 4855755"/>
              <a:gd name="connsiteX28" fmla="*/ 778587 w 6201058"/>
              <a:gd name="connsiteY28" fmla="*/ 1757309 h 4855755"/>
              <a:gd name="connsiteX29" fmla="*/ 746188 w 6201058"/>
              <a:gd name="connsiteY29" fmla="*/ 1770728 h 4855755"/>
              <a:gd name="connsiteX30" fmla="*/ 700370 w 6201058"/>
              <a:gd name="connsiteY30" fmla="*/ 1724910 h 4855755"/>
              <a:gd name="connsiteX31" fmla="*/ 713790 w 6201058"/>
              <a:gd name="connsiteY31" fmla="*/ 1692512 h 4855755"/>
              <a:gd name="connsiteX32" fmla="*/ 714773 w 6201058"/>
              <a:gd name="connsiteY32" fmla="*/ 1691849 h 4855755"/>
              <a:gd name="connsiteX33" fmla="*/ 903372 w 6201058"/>
              <a:gd name="connsiteY33" fmla="*/ 1439638 h 4855755"/>
              <a:gd name="connsiteX34" fmla="*/ 3956060 w 6201058"/>
              <a:gd name="connsiteY34" fmla="*/ 0 h 485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201058" h="4855755">
                <a:moveTo>
                  <a:pt x="129723" y="3092831"/>
                </a:moveTo>
                <a:cubicBezTo>
                  <a:pt x="155028" y="3092831"/>
                  <a:pt x="175541" y="3113344"/>
                  <a:pt x="175541" y="3138649"/>
                </a:cubicBezTo>
                <a:lnTo>
                  <a:pt x="171375" y="3148709"/>
                </a:lnTo>
                <a:lnTo>
                  <a:pt x="173771" y="3150724"/>
                </a:lnTo>
                <a:lnTo>
                  <a:pt x="167113" y="3176619"/>
                </a:lnTo>
                <a:cubicBezTo>
                  <a:pt x="115594" y="3428386"/>
                  <a:pt x="88538" y="3689064"/>
                  <a:pt x="88538" y="3956060"/>
                </a:cubicBezTo>
                <a:cubicBezTo>
                  <a:pt x="88538" y="4223057"/>
                  <a:pt x="115593" y="4483735"/>
                  <a:pt x="167112" y="4735501"/>
                </a:cubicBezTo>
                <a:lnTo>
                  <a:pt x="198032" y="4855755"/>
                </a:lnTo>
                <a:lnTo>
                  <a:pt x="106706" y="4855755"/>
                </a:lnTo>
                <a:lnTo>
                  <a:pt x="80373" y="4753344"/>
                </a:lnTo>
                <a:cubicBezTo>
                  <a:pt x="27675" y="4495814"/>
                  <a:pt x="0" y="4229169"/>
                  <a:pt x="0" y="3956060"/>
                </a:cubicBezTo>
                <a:cubicBezTo>
                  <a:pt x="0" y="3682951"/>
                  <a:pt x="27675" y="3416306"/>
                  <a:pt x="80373" y="3158776"/>
                </a:cubicBezTo>
                <a:lnTo>
                  <a:pt x="84919" y="3141097"/>
                </a:lnTo>
                <a:lnTo>
                  <a:pt x="83905" y="3138649"/>
                </a:lnTo>
                <a:lnTo>
                  <a:pt x="88240" y="3128185"/>
                </a:lnTo>
                <a:lnTo>
                  <a:pt x="91842" y="3114175"/>
                </a:lnTo>
                <a:lnTo>
                  <a:pt x="93789" y="3114788"/>
                </a:lnTo>
                <a:lnTo>
                  <a:pt x="97325" y="3106251"/>
                </a:lnTo>
                <a:cubicBezTo>
                  <a:pt x="105616" y="3097960"/>
                  <a:pt x="117071" y="3092831"/>
                  <a:pt x="129723" y="3092831"/>
                </a:cubicBezTo>
                <a:close/>
                <a:moveTo>
                  <a:pt x="3956060" y="0"/>
                </a:moveTo>
                <a:cubicBezTo>
                  <a:pt x="4775387" y="0"/>
                  <a:pt x="5536540" y="249074"/>
                  <a:pt x="6167931" y="675633"/>
                </a:cubicBezTo>
                <a:lnTo>
                  <a:pt x="6201058" y="700405"/>
                </a:lnTo>
                <a:lnTo>
                  <a:pt x="6201058" y="810838"/>
                </a:lnTo>
                <a:lnTo>
                  <a:pt x="6118429" y="749049"/>
                </a:lnTo>
                <a:cubicBezTo>
                  <a:pt x="5501168" y="332036"/>
                  <a:pt x="4757050" y="88537"/>
                  <a:pt x="3956060" y="88537"/>
                </a:cubicBezTo>
                <a:cubicBezTo>
                  <a:pt x="2754575" y="88537"/>
                  <a:pt x="1681053" y="636410"/>
                  <a:pt x="971692" y="1495956"/>
                </a:cubicBezTo>
                <a:lnTo>
                  <a:pt x="782534" y="1748915"/>
                </a:lnTo>
                <a:lnTo>
                  <a:pt x="782185" y="1748621"/>
                </a:lnTo>
                <a:lnTo>
                  <a:pt x="778587" y="1757309"/>
                </a:lnTo>
                <a:cubicBezTo>
                  <a:pt x="770295" y="1765600"/>
                  <a:pt x="758841" y="1770728"/>
                  <a:pt x="746188" y="1770728"/>
                </a:cubicBezTo>
                <a:cubicBezTo>
                  <a:pt x="720883" y="1770728"/>
                  <a:pt x="700370" y="1750215"/>
                  <a:pt x="700370" y="1724910"/>
                </a:cubicBezTo>
                <a:cubicBezTo>
                  <a:pt x="700370" y="1712258"/>
                  <a:pt x="705499" y="1700803"/>
                  <a:pt x="713790" y="1692512"/>
                </a:cubicBezTo>
                <a:lnTo>
                  <a:pt x="714773" y="1691849"/>
                </a:lnTo>
                <a:lnTo>
                  <a:pt x="903372" y="1439638"/>
                </a:lnTo>
                <a:cubicBezTo>
                  <a:pt x="1628972" y="560415"/>
                  <a:pt x="2727070" y="0"/>
                  <a:pt x="395606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7000"/>
            </a:schemeClr>
          </a:solidFill>
          <a:ln w="57026" cap="rnd">
            <a:noFill/>
            <a:prstDash val="solid"/>
            <a:miter/>
          </a:ln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lvl="0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1010412" y="5922264"/>
            <a:ext cx="5070348" cy="156667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16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任意多边形: 形状 9"/>
          <p:cNvSpPr/>
          <p:nvPr>
            <p:custDataLst>
              <p:tags r:id="rId6"/>
            </p:custDataLst>
          </p:nvPr>
        </p:nvSpPr>
        <p:spPr>
          <a:xfrm>
            <a:off x="7605980" y="2787091"/>
            <a:ext cx="7024420" cy="5442509"/>
          </a:xfrm>
          <a:custGeom>
            <a:avLst/>
            <a:gdLst>
              <a:gd name="connsiteX0" fmla="*/ 3649665 w 5853683"/>
              <a:gd name="connsiteY0" fmla="*/ 0 h 4535424"/>
              <a:gd name="connsiteX1" fmla="*/ 5690228 w 5853683"/>
              <a:gd name="connsiteY1" fmla="*/ 623786 h 4535424"/>
              <a:gd name="connsiteX2" fmla="*/ 5853683 w 5853683"/>
              <a:gd name="connsiteY2" fmla="*/ 746110 h 4535424"/>
              <a:gd name="connsiteX3" fmla="*/ 5853683 w 5853683"/>
              <a:gd name="connsiteY3" fmla="*/ 4535424 h 4535424"/>
              <a:gd name="connsiteX4" fmla="*/ 111876 w 5853683"/>
              <a:gd name="connsiteY4" fmla="*/ 4535424 h 4535424"/>
              <a:gd name="connsiteX5" fmla="*/ 74148 w 5853683"/>
              <a:gd name="connsiteY5" fmla="*/ 4388579 h 4535424"/>
              <a:gd name="connsiteX6" fmla="*/ 0 w 5853683"/>
              <a:gd name="connsiteY6" fmla="*/ 3652477 h 4535424"/>
              <a:gd name="connsiteX7" fmla="*/ 3649665 w 5853683"/>
              <a:gd name="connsiteY7" fmla="*/ 0 h 453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3683" h="4535424">
                <a:moveTo>
                  <a:pt x="3649665" y="0"/>
                </a:moveTo>
                <a:cubicBezTo>
                  <a:pt x="4405536" y="0"/>
                  <a:pt x="5107738" y="229960"/>
                  <a:pt x="5690228" y="623786"/>
                </a:cubicBezTo>
                <a:lnTo>
                  <a:pt x="5853683" y="746110"/>
                </a:lnTo>
                <a:lnTo>
                  <a:pt x="5853683" y="4535424"/>
                </a:lnTo>
                <a:lnTo>
                  <a:pt x="111876" y="4535424"/>
                </a:lnTo>
                <a:lnTo>
                  <a:pt x="74148" y="4388579"/>
                </a:lnTo>
                <a:cubicBezTo>
                  <a:pt x="25531" y="4150811"/>
                  <a:pt x="0" y="3904628"/>
                  <a:pt x="0" y="3652477"/>
                </a:cubicBezTo>
                <a:cubicBezTo>
                  <a:pt x="0" y="1635270"/>
                  <a:pt x="1634010" y="0"/>
                  <a:pt x="364966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6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任意多边形: 形状 16"/>
          <p:cNvSpPr/>
          <p:nvPr>
            <p:custDataLst>
              <p:tags r:id="rId7"/>
            </p:custDataLst>
          </p:nvPr>
        </p:nvSpPr>
        <p:spPr>
          <a:xfrm>
            <a:off x="1304809" y="0"/>
            <a:ext cx="1289383" cy="409520"/>
          </a:xfrm>
          <a:custGeom>
            <a:avLst/>
            <a:gdLst>
              <a:gd name="connsiteX0" fmla="*/ 0 w 1074486"/>
              <a:gd name="connsiteY0" fmla="*/ 0 h 341267"/>
              <a:gd name="connsiteX1" fmla="*/ 1074486 w 1074486"/>
              <a:gd name="connsiteY1" fmla="*/ 0 h 341267"/>
              <a:gd name="connsiteX2" fmla="*/ 1026305 w 1074486"/>
              <a:gd name="connsiteY2" fmla="*/ 86851 h 341267"/>
              <a:gd name="connsiteX3" fmla="*/ 537243 w 1074486"/>
              <a:gd name="connsiteY3" fmla="*/ 341267 h 341267"/>
              <a:gd name="connsiteX4" fmla="*/ 48182 w 1074486"/>
              <a:gd name="connsiteY4" fmla="*/ 86851 h 34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86" h="341267">
                <a:moveTo>
                  <a:pt x="0" y="0"/>
                </a:moveTo>
                <a:lnTo>
                  <a:pt x="1074486" y="0"/>
                </a:lnTo>
                <a:lnTo>
                  <a:pt x="1026305" y="86851"/>
                </a:lnTo>
                <a:cubicBezTo>
                  <a:pt x="920316" y="240348"/>
                  <a:pt x="740825" y="341267"/>
                  <a:pt x="537243" y="341267"/>
                </a:cubicBezTo>
                <a:cubicBezTo>
                  <a:pt x="333661" y="341267"/>
                  <a:pt x="154171" y="240348"/>
                  <a:pt x="48182" y="8685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5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/>
          </a:p>
        </p:txBody>
      </p:sp>
      <p:pic>
        <p:nvPicPr>
          <p:cNvPr id="12" name="@pngPhoto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783666" y="1305763"/>
            <a:ext cx="844906" cy="1250899"/>
          </a:xfrm>
          <a:prstGeom prst="rect">
            <a:avLst/>
          </a:prstGeom>
        </p:spPr>
      </p:pic>
      <p:pic>
        <p:nvPicPr>
          <p:cNvPr id="13" name="@png2xGirl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20686" y="1305763"/>
            <a:ext cx="6868973" cy="6923837"/>
          </a:xfrm>
          <a:prstGeom prst="rect">
            <a:avLst/>
          </a:prstGeom>
        </p:spPr>
      </p:pic>
      <p:pic>
        <p:nvPicPr>
          <p:cNvPr id="15" name="@png2xCoin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949086" y="5727802"/>
            <a:ext cx="1185062" cy="11850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24128" y="2010156"/>
            <a:ext cx="7683246" cy="371779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760" b="1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24128" y="613014"/>
            <a:ext cx="7022592" cy="116640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880" b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548640" indent="0" algn="ctr">
              <a:buNone/>
              <a:defRPr sz="2400">
                <a:latin typeface="+mj-lt"/>
              </a:defRPr>
            </a:lvl2pPr>
            <a:lvl3pPr marL="1097280" indent="0" algn="ctr">
              <a:buNone/>
              <a:defRPr sz="2160">
                <a:latin typeface="+mj-lt"/>
              </a:defRPr>
            </a:lvl3pPr>
            <a:lvl4pPr marL="1645920" indent="0" algn="ctr">
              <a:buNone/>
              <a:defRPr sz="1920">
                <a:latin typeface="+mj-lt"/>
              </a:defRPr>
            </a:lvl4pPr>
            <a:lvl5pPr marL="2194560" indent="0" algn="ctr">
              <a:buNone/>
              <a:defRPr sz="1920">
                <a:latin typeface="+mj-lt"/>
              </a:defRPr>
            </a:lvl5pPr>
            <a:lvl6pPr marL="2743200" indent="0" algn="ctr">
              <a:buNone/>
              <a:defRPr sz="1920">
                <a:latin typeface="+mj-lt"/>
              </a:defRPr>
            </a:lvl6pPr>
            <a:lvl7pPr marL="3291840" indent="0" algn="ctr">
              <a:buNone/>
              <a:defRPr sz="1920">
                <a:latin typeface="+mj-lt"/>
              </a:defRPr>
            </a:lvl7pPr>
            <a:lvl8pPr marL="3840480" indent="0" algn="ctr">
              <a:buNone/>
              <a:defRPr sz="1920">
                <a:latin typeface="+mj-lt"/>
              </a:defRPr>
            </a:lvl8pPr>
            <a:lvl9pPr marL="4389120" indent="0" algn="ctr">
              <a:buNone/>
              <a:defRPr sz="192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16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9"/>
            <p:custDataLst>
              <p:tags r:id="rId1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1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 b="0">
                <a:latin typeface="+mn-lt"/>
              </a:defRPr>
            </a:lvl1pPr>
            <a:lvl2pPr>
              <a:defRPr b="0">
                <a:latin typeface="+mn-lt"/>
              </a:defRPr>
            </a:lvl2pPr>
            <a:lvl3pPr>
              <a:defRPr b="0">
                <a:latin typeface="+mn-lt"/>
              </a:defRPr>
            </a:lvl3pPr>
            <a:lvl4pPr>
              <a:defRPr b="0">
                <a:latin typeface="+mn-lt"/>
              </a:defRPr>
            </a:lvl4pPr>
            <a:lvl5pPr>
              <a:defRPr b="0"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0" y="5253498"/>
            <a:ext cx="2981918" cy="2976102"/>
          </a:xfrm>
          <a:custGeom>
            <a:avLst/>
            <a:gdLst>
              <a:gd name="connsiteX0" fmla="*/ 309827 w 2484932"/>
              <a:gd name="connsiteY0" fmla="*/ 0 h 2480085"/>
              <a:gd name="connsiteX1" fmla="*/ 2484932 w 2484932"/>
              <a:gd name="connsiteY1" fmla="*/ 2176401 h 2480085"/>
              <a:gd name="connsiteX2" fmla="*/ 2473703 w 2484932"/>
              <a:gd name="connsiteY2" fmla="*/ 2398926 h 2480085"/>
              <a:gd name="connsiteX3" fmla="*/ 2461324 w 2484932"/>
              <a:gd name="connsiteY3" fmla="*/ 2480085 h 2480085"/>
              <a:gd name="connsiteX4" fmla="*/ 0 w 2484932"/>
              <a:gd name="connsiteY4" fmla="*/ 2480085 h 2480085"/>
              <a:gd name="connsiteX5" fmla="*/ 0 w 2484932"/>
              <a:gd name="connsiteY5" fmla="*/ 24589 h 2480085"/>
              <a:gd name="connsiteX6" fmla="*/ 87435 w 2484932"/>
              <a:gd name="connsiteY6" fmla="*/ 11237 h 2480085"/>
              <a:gd name="connsiteX7" fmla="*/ 309827 w 2484932"/>
              <a:gd name="connsiteY7" fmla="*/ 0 h 248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4932" h="2480085">
                <a:moveTo>
                  <a:pt x="309827" y="0"/>
                </a:moveTo>
                <a:cubicBezTo>
                  <a:pt x="1511104" y="0"/>
                  <a:pt x="2484932" y="974408"/>
                  <a:pt x="2484932" y="2176401"/>
                </a:cubicBezTo>
                <a:cubicBezTo>
                  <a:pt x="2484932" y="2251526"/>
                  <a:pt x="2481128" y="2325761"/>
                  <a:pt x="2473703" y="2398926"/>
                </a:cubicBezTo>
                <a:lnTo>
                  <a:pt x="2461324" y="2480085"/>
                </a:lnTo>
                <a:lnTo>
                  <a:pt x="0" y="2480085"/>
                </a:lnTo>
                <a:lnTo>
                  <a:pt x="0" y="24589"/>
                </a:lnTo>
                <a:lnTo>
                  <a:pt x="87435" y="11237"/>
                </a:lnTo>
                <a:cubicBezTo>
                  <a:pt x="160556" y="3807"/>
                  <a:pt x="234747" y="0"/>
                  <a:pt x="309827" y="0"/>
                </a:cubicBezTo>
                <a:close/>
              </a:path>
            </a:pathLst>
          </a:custGeom>
          <a:solidFill>
            <a:srgbClr val="FED48D"/>
          </a:solidFill>
          <a:ln w="126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/>
          </a:p>
        </p:txBody>
      </p:sp>
      <p:pic>
        <p:nvPicPr>
          <p:cNvPr id="6" name="@png2x_folde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48410" y="4937760"/>
            <a:ext cx="2567635" cy="2567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139696" y="2196846"/>
            <a:ext cx="4021074" cy="3988308"/>
          </a:xfrm>
        </p:spPr>
        <p:txBody>
          <a:bodyPr anchor="t">
            <a:normAutofit/>
          </a:bodyPr>
          <a:lstStyle>
            <a:lvl1pPr>
              <a:defRPr sz="5520" b="1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27" name="任意多边形: 形状 26"/>
          <p:cNvSpPr/>
          <p:nvPr>
            <p:custDataLst>
              <p:tags r:id="rId6"/>
            </p:custDataLst>
          </p:nvPr>
        </p:nvSpPr>
        <p:spPr>
          <a:xfrm>
            <a:off x="3092155" y="7043270"/>
            <a:ext cx="243672" cy="1186330"/>
          </a:xfrm>
          <a:custGeom>
            <a:avLst/>
            <a:gdLst>
              <a:gd name="connsiteX0" fmla="*/ 42778 w 203060"/>
              <a:gd name="connsiteY0" fmla="*/ 0 h 988608"/>
              <a:gd name="connsiteX1" fmla="*/ 85165 w 203060"/>
              <a:gd name="connsiteY1" fmla="*/ 42387 h 988608"/>
              <a:gd name="connsiteX2" fmla="*/ 84788 w 203060"/>
              <a:gd name="connsiteY2" fmla="*/ 43297 h 988608"/>
              <a:gd name="connsiteX3" fmla="*/ 86463 w 203060"/>
              <a:gd name="connsiteY3" fmla="*/ 43297 h 988608"/>
              <a:gd name="connsiteX4" fmla="*/ 138259 w 203060"/>
              <a:gd name="connsiteY4" fmla="*/ 244742 h 988608"/>
              <a:gd name="connsiteX5" fmla="*/ 203060 w 203060"/>
              <a:gd name="connsiteY5" fmla="*/ 887555 h 988608"/>
              <a:gd name="connsiteX6" fmla="*/ 197958 w 203060"/>
              <a:gd name="connsiteY6" fmla="*/ 988608 h 988608"/>
              <a:gd name="connsiteX7" fmla="*/ 114136 w 203060"/>
              <a:gd name="connsiteY7" fmla="*/ 988608 h 988608"/>
              <a:gd name="connsiteX8" fmla="*/ 119238 w 203060"/>
              <a:gd name="connsiteY8" fmla="*/ 887555 h 988608"/>
              <a:gd name="connsiteX9" fmla="*/ 56140 w 203060"/>
              <a:gd name="connsiteY9" fmla="*/ 261635 h 988608"/>
              <a:gd name="connsiteX10" fmla="*/ 0 w 203060"/>
              <a:gd name="connsiteY10" fmla="*/ 43297 h 988608"/>
              <a:gd name="connsiteX11" fmla="*/ 768 w 203060"/>
              <a:gd name="connsiteY11" fmla="*/ 43297 h 988608"/>
              <a:gd name="connsiteX12" fmla="*/ 391 w 203060"/>
              <a:gd name="connsiteY12" fmla="*/ 42387 h 988608"/>
              <a:gd name="connsiteX13" fmla="*/ 42778 w 203060"/>
              <a:gd name="connsiteY13" fmla="*/ 0 h 98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3060" h="988608">
                <a:moveTo>
                  <a:pt x="42778" y="0"/>
                </a:moveTo>
                <a:cubicBezTo>
                  <a:pt x="66188" y="0"/>
                  <a:pt x="85165" y="18977"/>
                  <a:pt x="85165" y="42387"/>
                </a:cubicBezTo>
                <a:lnTo>
                  <a:pt x="84788" y="43297"/>
                </a:lnTo>
                <a:lnTo>
                  <a:pt x="86463" y="43297"/>
                </a:lnTo>
                <a:lnTo>
                  <a:pt x="138259" y="244742"/>
                </a:lnTo>
                <a:cubicBezTo>
                  <a:pt x="180747" y="452376"/>
                  <a:pt x="203060" y="667360"/>
                  <a:pt x="203060" y="887555"/>
                </a:cubicBezTo>
                <a:lnTo>
                  <a:pt x="197958" y="988608"/>
                </a:lnTo>
                <a:lnTo>
                  <a:pt x="114136" y="988608"/>
                </a:lnTo>
                <a:lnTo>
                  <a:pt x="119238" y="887555"/>
                </a:lnTo>
                <a:cubicBezTo>
                  <a:pt x="119238" y="673147"/>
                  <a:pt x="97512" y="463813"/>
                  <a:pt x="56140" y="261635"/>
                </a:cubicBezTo>
                <a:lnTo>
                  <a:pt x="0" y="43297"/>
                </a:lnTo>
                <a:lnTo>
                  <a:pt x="768" y="43297"/>
                </a:lnTo>
                <a:lnTo>
                  <a:pt x="391" y="42387"/>
                </a:lnTo>
                <a:cubicBezTo>
                  <a:pt x="391" y="18977"/>
                  <a:pt x="19368" y="0"/>
                  <a:pt x="4277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216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9" name="任意多边形: 形状 58"/>
          <p:cNvSpPr/>
          <p:nvPr>
            <p:custDataLst>
              <p:tags r:id="rId7"/>
            </p:custDataLst>
          </p:nvPr>
        </p:nvSpPr>
        <p:spPr>
          <a:xfrm>
            <a:off x="0" y="4865429"/>
            <a:ext cx="1867306" cy="557807"/>
          </a:xfrm>
          <a:custGeom>
            <a:avLst/>
            <a:gdLst>
              <a:gd name="connsiteX0" fmla="*/ 138304 w 1556088"/>
              <a:gd name="connsiteY0" fmla="*/ 0 h 464839"/>
              <a:gd name="connsiteX1" fmla="*/ 1439800 w 1556088"/>
              <a:gd name="connsiteY1" fmla="*/ 329551 h 464839"/>
              <a:gd name="connsiteX2" fmla="*/ 1530165 w 1556088"/>
              <a:gd name="connsiteY2" fmla="*/ 384449 h 464839"/>
              <a:gd name="connsiteX3" fmla="*/ 1529608 w 1556088"/>
              <a:gd name="connsiteY3" fmla="*/ 385365 h 464839"/>
              <a:gd name="connsiteX4" fmla="*/ 1543435 w 1556088"/>
              <a:gd name="connsiteY4" fmla="*/ 391092 h 464839"/>
              <a:gd name="connsiteX5" fmla="*/ 1556088 w 1556088"/>
              <a:gd name="connsiteY5" fmla="*/ 421639 h 464839"/>
              <a:gd name="connsiteX6" fmla="*/ 1512888 w 1556088"/>
              <a:gd name="connsiteY6" fmla="*/ 464839 h 464839"/>
              <a:gd name="connsiteX7" fmla="*/ 1482341 w 1556088"/>
              <a:gd name="connsiteY7" fmla="*/ 452186 h 464839"/>
              <a:gd name="connsiteX8" fmla="*/ 1481940 w 1556088"/>
              <a:gd name="connsiteY8" fmla="*/ 451219 h 464839"/>
              <a:gd name="connsiteX9" fmla="*/ 1400624 w 1556088"/>
              <a:gd name="connsiteY9" fmla="*/ 401819 h 464839"/>
              <a:gd name="connsiteX10" fmla="*/ 138304 w 1556088"/>
              <a:gd name="connsiteY10" fmla="*/ 82187 h 464839"/>
              <a:gd name="connsiteX11" fmla="*/ 0 w 1556088"/>
              <a:gd name="connsiteY11" fmla="*/ 89171 h 464839"/>
              <a:gd name="connsiteX12" fmla="*/ 0 w 1556088"/>
              <a:gd name="connsiteY12" fmla="*/ 6984 h 46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088" h="464839">
                <a:moveTo>
                  <a:pt x="138304" y="0"/>
                </a:moveTo>
                <a:cubicBezTo>
                  <a:pt x="609550" y="0"/>
                  <a:pt x="1052913" y="119382"/>
                  <a:pt x="1439800" y="329551"/>
                </a:cubicBezTo>
                <a:lnTo>
                  <a:pt x="1530165" y="384449"/>
                </a:lnTo>
                <a:lnTo>
                  <a:pt x="1529608" y="385365"/>
                </a:lnTo>
                <a:lnTo>
                  <a:pt x="1543435" y="391092"/>
                </a:lnTo>
                <a:cubicBezTo>
                  <a:pt x="1551253" y="398910"/>
                  <a:pt x="1556088" y="409710"/>
                  <a:pt x="1556088" y="421639"/>
                </a:cubicBezTo>
                <a:cubicBezTo>
                  <a:pt x="1556088" y="445498"/>
                  <a:pt x="1536747" y="464839"/>
                  <a:pt x="1512888" y="464839"/>
                </a:cubicBezTo>
                <a:cubicBezTo>
                  <a:pt x="1500959" y="464839"/>
                  <a:pt x="1490159" y="460004"/>
                  <a:pt x="1482341" y="452186"/>
                </a:cubicBezTo>
                <a:lnTo>
                  <a:pt x="1481940" y="451219"/>
                </a:lnTo>
                <a:lnTo>
                  <a:pt x="1400624" y="401819"/>
                </a:lnTo>
                <a:cubicBezTo>
                  <a:pt x="1025383" y="197975"/>
                  <a:pt x="595365" y="82187"/>
                  <a:pt x="138304" y="82187"/>
                </a:cubicBezTo>
                <a:lnTo>
                  <a:pt x="0" y="89171"/>
                </a:lnTo>
                <a:lnTo>
                  <a:pt x="0" y="698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 rot="10800000" flipV="1">
            <a:off x="0" y="4750180"/>
            <a:ext cx="4023836" cy="3479420"/>
          </a:xfrm>
          <a:custGeom>
            <a:avLst/>
            <a:gdLst>
              <a:gd name="connsiteX0" fmla="*/ 2900150 w 3353197"/>
              <a:gd name="connsiteY0" fmla="*/ 0 h 2899517"/>
              <a:gd name="connsiteX1" fmla="*/ 14582 w 3353197"/>
              <a:gd name="connsiteY1" fmla="*/ 2610069 h 2899517"/>
              <a:gd name="connsiteX2" fmla="*/ 0 w 3353197"/>
              <a:gd name="connsiteY2" fmla="*/ 2899517 h 2899517"/>
              <a:gd name="connsiteX3" fmla="*/ 3353197 w 3353197"/>
              <a:gd name="connsiteY3" fmla="*/ 2899517 h 2899517"/>
              <a:gd name="connsiteX4" fmla="*/ 3353197 w 3353197"/>
              <a:gd name="connsiteY4" fmla="*/ 38949 h 2899517"/>
              <a:gd name="connsiteX5" fmla="*/ 3196713 w 3353197"/>
              <a:gd name="connsiteY5" fmla="*/ 15011 h 2899517"/>
              <a:gd name="connsiteX6" fmla="*/ 2900150 w 3353197"/>
              <a:gd name="connsiteY6" fmla="*/ 0 h 289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3197" h="2899517">
                <a:moveTo>
                  <a:pt x="2900150" y="0"/>
                </a:moveTo>
                <a:cubicBezTo>
                  <a:pt x="1398344" y="0"/>
                  <a:pt x="163118" y="1144032"/>
                  <a:pt x="14582" y="2610069"/>
                </a:cubicBezTo>
                <a:lnTo>
                  <a:pt x="0" y="2899517"/>
                </a:lnTo>
                <a:lnTo>
                  <a:pt x="3353197" y="2899517"/>
                </a:lnTo>
                <a:lnTo>
                  <a:pt x="3353197" y="38949"/>
                </a:lnTo>
                <a:lnTo>
                  <a:pt x="3196713" y="15011"/>
                </a:lnTo>
                <a:cubicBezTo>
                  <a:pt x="3099206" y="5085"/>
                  <a:pt x="3000270" y="0"/>
                  <a:pt x="290015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6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/>
          </a:p>
        </p:txBody>
      </p:sp>
      <p:sp>
        <p:nvSpPr>
          <p:cNvPr id="21" name="任意多边形: 形状 20"/>
          <p:cNvSpPr/>
          <p:nvPr>
            <p:custDataLst>
              <p:tags r:id="rId3"/>
            </p:custDataLst>
          </p:nvPr>
        </p:nvSpPr>
        <p:spPr>
          <a:xfrm>
            <a:off x="14165942" y="1134372"/>
            <a:ext cx="464459" cy="1319360"/>
          </a:xfrm>
          <a:custGeom>
            <a:avLst/>
            <a:gdLst>
              <a:gd name="connsiteX0" fmla="*/ 387049 w 387049"/>
              <a:gd name="connsiteY0" fmla="*/ 0 h 1099467"/>
              <a:gd name="connsiteX1" fmla="*/ 387049 w 387049"/>
              <a:gd name="connsiteY1" fmla="*/ 1099467 h 1099467"/>
              <a:gd name="connsiteX2" fmla="*/ 348959 w 387049"/>
              <a:gd name="connsiteY2" fmla="*/ 1087392 h 1099467"/>
              <a:gd name="connsiteX3" fmla="*/ 0 w 387049"/>
              <a:gd name="connsiteY3" fmla="*/ 549734 h 1099467"/>
              <a:gd name="connsiteX4" fmla="*/ 348959 w 387049"/>
              <a:gd name="connsiteY4" fmla="*/ 12075 h 10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049" h="1099467">
                <a:moveTo>
                  <a:pt x="387049" y="0"/>
                </a:moveTo>
                <a:lnTo>
                  <a:pt x="387049" y="1099467"/>
                </a:lnTo>
                <a:lnTo>
                  <a:pt x="348959" y="1087392"/>
                </a:lnTo>
                <a:cubicBezTo>
                  <a:pt x="143890" y="998810"/>
                  <a:pt x="0" y="791433"/>
                  <a:pt x="0" y="549734"/>
                </a:cubicBezTo>
                <a:cubicBezTo>
                  <a:pt x="0" y="308035"/>
                  <a:pt x="143890" y="100658"/>
                  <a:pt x="348959" y="1207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2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089910" y="4134612"/>
            <a:ext cx="10002012" cy="2665476"/>
          </a:xfrm>
        </p:spPr>
        <p:txBody>
          <a:bodyPr anchor="t">
            <a:normAutofit/>
          </a:bodyPr>
          <a:lstStyle>
            <a:lvl1pPr algn="r">
              <a:defRPr sz="5280" b="1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089910" y="1509522"/>
            <a:ext cx="10002012" cy="2490978"/>
          </a:xfrm>
        </p:spPr>
        <p:txBody>
          <a:bodyPr wrap="none" anchor="b">
            <a:normAutofit/>
          </a:bodyPr>
          <a:lstStyle>
            <a:lvl1pPr marL="0" indent="0" algn="r">
              <a:buNone/>
              <a:defRPr sz="10560" b="1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8" name="任意多边形: 形状 37"/>
          <p:cNvSpPr/>
          <p:nvPr>
            <p:custDataLst>
              <p:tags r:id="rId6"/>
            </p:custDataLst>
          </p:nvPr>
        </p:nvSpPr>
        <p:spPr>
          <a:xfrm>
            <a:off x="0" y="4268723"/>
            <a:ext cx="4531552" cy="3960877"/>
          </a:xfrm>
          <a:custGeom>
            <a:avLst/>
            <a:gdLst>
              <a:gd name="connsiteX0" fmla="*/ 3616350 w 3776293"/>
              <a:gd name="connsiteY0" fmla="*/ 2387276 h 3300731"/>
              <a:gd name="connsiteX1" fmla="*/ 3658737 w 3776293"/>
              <a:gd name="connsiteY1" fmla="*/ 2431233 h 3300731"/>
              <a:gd name="connsiteX2" fmla="*/ 3658360 w 3776293"/>
              <a:gd name="connsiteY2" fmla="*/ 2432177 h 3300731"/>
              <a:gd name="connsiteX3" fmla="*/ 3660035 w 3776293"/>
              <a:gd name="connsiteY3" fmla="*/ 2432177 h 3300731"/>
              <a:gd name="connsiteX4" fmla="*/ 3711831 w 3776293"/>
              <a:gd name="connsiteY4" fmla="*/ 2641081 h 3300731"/>
              <a:gd name="connsiteX5" fmla="*/ 3760165 w 3776293"/>
              <a:gd name="connsiteY5" fmla="*/ 2969504 h 3300731"/>
              <a:gd name="connsiteX6" fmla="*/ 3776293 w 3776293"/>
              <a:gd name="connsiteY6" fmla="*/ 3300731 h 3300731"/>
              <a:gd name="connsiteX7" fmla="*/ 3692471 w 3776293"/>
              <a:gd name="connsiteY7" fmla="*/ 3300731 h 3300731"/>
              <a:gd name="connsiteX8" fmla="*/ 3676776 w 3776293"/>
              <a:gd name="connsiteY8" fmla="*/ 2978392 h 3300731"/>
              <a:gd name="connsiteX9" fmla="*/ 3629712 w 3776293"/>
              <a:gd name="connsiteY9" fmla="*/ 2658599 h 3300731"/>
              <a:gd name="connsiteX10" fmla="*/ 3573572 w 3776293"/>
              <a:gd name="connsiteY10" fmla="*/ 2432177 h 3300731"/>
              <a:gd name="connsiteX11" fmla="*/ 3574340 w 3776293"/>
              <a:gd name="connsiteY11" fmla="*/ 2432177 h 3300731"/>
              <a:gd name="connsiteX12" fmla="*/ 3573963 w 3776293"/>
              <a:gd name="connsiteY12" fmla="*/ 2431233 h 3300731"/>
              <a:gd name="connsiteX13" fmla="*/ 3616350 w 3776293"/>
              <a:gd name="connsiteY13" fmla="*/ 2387276 h 3300731"/>
              <a:gd name="connsiteX14" fmla="*/ 587042 w 3776293"/>
              <a:gd name="connsiteY14" fmla="*/ 0 h 3300731"/>
              <a:gd name="connsiteX15" fmla="*/ 2842423 w 3776293"/>
              <a:gd name="connsiteY15" fmla="*/ 968802 h 3300731"/>
              <a:gd name="connsiteX16" fmla="*/ 2864891 w 3776293"/>
              <a:gd name="connsiteY16" fmla="*/ 994440 h 3300731"/>
              <a:gd name="connsiteX17" fmla="*/ 2864666 w 3776293"/>
              <a:gd name="connsiteY17" fmla="*/ 994704 h 3300731"/>
              <a:gd name="connsiteX18" fmla="*/ 2868619 w 3776293"/>
              <a:gd name="connsiteY18" fmla="*/ 996401 h 3300731"/>
              <a:gd name="connsiteX19" fmla="*/ 2881312 w 3776293"/>
              <a:gd name="connsiteY19" fmla="*/ 1028181 h 3300731"/>
              <a:gd name="connsiteX20" fmla="*/ 2837974 w 3776293"/>
              <a:gd name="connsiteY20" fmla="*/ 1073125 h 3300731"/>
              <a:gd name="connsiteX21" fmla="*/ 2807330 w 3776293"/>
              <a:gd name="connsiteY21" fmla="*/ 1059961 h 3300731"/>
              <a:gd name="connsiteX22" fmla="*/ 2805784 w 3776293"/>
              <a:gd name="connsiteY22" fmla="*/ 1056093 h 3300731"/>
              <a:gd name="connsiteX23" fmla="*/ 2783152 w 3776293"/>
              <a:gd name="connsiteY23" fmla="*/ 1030268 h 3300731"/>
              <a:gd name="connsiteX24" fmla="*/ 587042 w 3776293"/>
              <a:gd name="connsiteY24" fmla="*/ 86926 h 3300731"/>
              <a:gd name="connsiteX25" fmla="*/ 114064 w 3776293"/>
              <a:gd name="connsiteY25" fmla="*/ 124037 h 3300731"/>
              <a:gd name="connsiteX26" fmla="*/ 0 w 3776293"/>
              <a:gd name="connsiteY26" fmla="*/ 145160 h 3300731"/>
              <a:gd name="connsiteX27" fmla="*/ 0 w 3776293"/>
              <a:gd name="connsiteY27" fmla="*/ 56873 h 3300731"/>
              <a:gd name="connsiteX28" fmla="*/ 101299 w 3776293"/>
              <a:gd name="connsiteY28" fmla="*/ 38113 h 3300731"/>
              <a:gd name="connsiteX29" fmla="*/ 587042 w 3776293"/>
              <a:gd name="connsiteY29" fmla="*/ 0 h 33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776293" h="3300731">
                <a:moveTo>
                  <a:pt x="3616350" y="2387276"/>
                </a:moveTo>
                <a:cubicBezTo>
                  <a:pt x="3639760" y="2387276"/>
                  <a:pt x="3658737" y="2406956"/>
                  <a:pt x="3658737" y="2431233"/>
                </a:cubicBezTo>
                <a:lnTo>
                  <a:pt x="3658360" y="2432177"/>
                </a:lnTo>
                <a:lnTo>
                  <a:pt x="3660035" y="2432177"/>
                </a:lnTo>
                <a:lnTo>
                  <a:pt x="3711831" y="2641081"/>
                </a:lnTo>
                <a:cubicBezTo>
                  <a:pt x="3733075" y="2748742"/>
                  <a:pt x="3749275" y="2858309"/>
                  <a:pt x="3760165" y="2969504"/>
                </a:cubicBezTo>
                <a:lnTo>
                  <a:pt x="3776293" y="3300731"/>
                </a:lnTo>
                <a:lnTo>
                  <a:pt x="3692471" y="3300731"/>
                </a:lnTo>
                <a:lnTo>
                  <a:pt x="3676776" y="2978392"/>
                </a:lnTo>
                <a:cubicBezTo>
                  <a:pt x="3666173" y="2870119"/>
                  <a:pt x="3650398" y="2763431"/>
                  <a:pt x="3629712" y="2658599"/>
                </a:cubicBezTo>
                <a:lnTo>
                  <a:pt x="3573572" y="2432177"/>
                </a:lnTo>
                <a:lnTo>
                  <a:pt x="3574340" y="2432177"/>
                </a:lnTo>
                <a:lnTo>
                  <a:pt x="3573963" y="2431233"/>
                </a:lnTo>
                <a:cubicBezTo>
                  <a:pt x="3573963" y="2406956"/>
                  <a:pt x="3592940" y="2387276"/>
                  <a:pt x="3616350" y="2387276"/>
                </a:cubicBezTo>
                <a:close/>
                <a:moveTo>
                  <a:pt x="587042" y="0"/>
                </a:moveTo>
                <a:cubicBezTo>
                  <a:pt x="1467823" y="0"/>
                  <a:pt x="2265221" y="370227"/>
                  <a:pt x="2842423" y="968802"/>
                </a:cubicBezTo>
                <a:lnTo>
                  <a:pt x="2864891" y="994440"/>
                </a:lnTo>
                <a:lnTo>
                  <a:pt x="2864666" y="994704"/>
                </a:lnTo>
                <a:lnTo>
                  <a:pt x="2868619" y="996401"/>
                </a:lnTo>
                <a:cubicBezTo>
                  <a:pt x="2876461" y="1004535"/>
                  <a:pt x="2881312" y="1015771"/>
                  <a:pt x="2881312" y="1028181"/>
                </a:cubicBezTo>
                <a:cubicBezTo>
                  <a:pt x="2881312" y="1053002"/>
                  <a:pt x="2861909" y="1073125"/>
                  <a:pt x="2837974" y="1073125"/>
                </a:cubicBezTo>
                <a:cubicBezTo>
                  <a:pt x="2826007" y="1073125"/>
                  <a:pt x="2815172" y="1068094"/>
                  <a:pt x="2807330" y="1059961"/>
                </a:cubicBezTo>
                <a:lnTo>
                  <a:pt x="2805784" y="1056093"/>
                </a:lnTo>
                <a:lnTo>
                  <a:pt x="2783152" y="1030268"/>
                </a:lnTo>
                <a:cubicBezTo>
                  <a:pt x="2221118" y="447423"/>
                  <a:pt x="1444676" y="86926"/>
                  <a:pt x="587042" y="86926"/>
                </a:cubicBezTo>
                <a:cubicBezTo>
                  <a:pt x="426236" y="86926"/>
                  <a:pt x="268284" y="99599"/>
                  <a:pt x="114064" y="124037"/>
                </a:cubicBezTo>
                <a:lnTo>
                  <a:pt x="0" y="145160"/>
                </a:lnTo>
                <a:lnTo>
                  <a:pt x="0" y="56873"/>
                </a:lnTo>
                <a:lnTo>
                  <a:pt x="101299" y="38113"/>
                </a:lnTo>
                <a:cubicBezTo>
                  <a:pt x="259681" y="13016"/>
                  <a:pt x="421896" y="0"/>
                  <a:pt x="587042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216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@png2x_girls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" y="3577133"/>
            <a:ext cx="4125773" cy="465246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835152" y="1562100"/>
            <a:ext cx="6388608" cy="585102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7406640" y="1562100"/>
            <a:ext cx="6388608" cy="585102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5914" y="432054"/>
            <a:ext cx="12959334" cy="103708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5152" y="1562100"/>
            <a:ext cx="6388608" cy="493564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835152" y="2250119"/>
            <a:ext cx="6388608" cy="5160331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7406640" y="1562100"/>
            <a:ext cx="6388608" cy="493564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7406640" y="2250119"/>
            <a:ext cx="6388608" cy="5160331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35152" y="432054"/>
            <a:ext cx="12962382" cy="6981444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5914" y="432054"/>
            <a:ext cx="12957810" cy="1037082"/>
          </a:xfr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5152" y="1562100"/>
            <a:ext cx="12958906" cy="486664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>
            <p:custDataLst>
              <p:tags r:id="rId2"/>
            </p:custDataLst>
          </p:nvPr>
        </p:nvSpPr>
        <p:spPr>
          <a:xfrm rot="10800000" flipV="1">
            <a:off x="5239691" y="5581769"/>
            <a:ext cx="9389989" cy="2647831"/>
          </a:xfrm>
          <a:custGeom>
            <a:avLst/>
            <a:gdLst>
              <a:gd name="connsiteX0" fmla="*/ 2886067 w 7824991"/>
              <a:gd name="connsiteY0" fmla="*/ 0 h 2206526"/>
              <a:gd name="connsiteX1" fmla="*/ 18386 w 7824991"/>
              <a:gd name="connsiteY1" fmla="*/ 649365 h 2206526"/>
              <a:gd name="connsiteX2" fmla="*/ 0 w 7824991"/>
              <a:gd name="connsiteY2" fmla="*/ 658740 h 2206526"/>
              <a:gd name="connsiteX3" fmla="*/ 0 w 7824991"/>
              <a:gd name="connsiteY3" fmla="*/ 2206526 h 2206526"/>
              <a:gd name="connsiteX4" fmla="*/ 7824991 w 7824991"/>
              <a:gd name="connsiteY4" fmla="*/ 2206526 h 2206526"/>
              <a:gd name="connsiteX5" fmla="*/ 7782277 w 7824991"/>
              <a:gd name="connsiteY5" fmla="*/ 2157434 h 2206526"/>
              <a:gd name="connsiteX6" fmla="*/ 2886067 w 7824991"/>
              <a:gd name="connsiteY6" fmla="*/ 0 h 220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4991" h="2206526">
                <a:moveTo>
                  <a:pt x="2886067" y="0"/>
                </a:moveTo>
                <a:cubicBezTo>
                  <a:pt x="1858628" y="0"/>
                  <a:pt x="885903" y="233212"/>
                  <a:pt x="18386" y="649365"/>
                </a:cubicBezTo>
                <a:lnTo>
                  <a:pt x="0" y="658740"/>
                </a:lnTo>
                <a:lnTo>
                  <a:pt x="0" y="2206526"/>
                </a:lnTo>
                <a:lnTo>
                  <a:pt x="7824991" y="2206526"/>
                </a:lnTo>
                <a:lnTo>
                  <a:pt x="7782277" y="2157434"/>
                </a:lnTo>
                <a:cubicBezTo>
                  <a:pt x="6572291" y="832077"/>
                  <a:pt x="4826784" y="0"/>
                  <a:pt x="288606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6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/>
          </a:p>
        </p:txBody>
      </p:sp>
      <p:pic>
        <p:nvPicPr>
          <p:cNvPr id="16" name="@png2x_girl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12390" y="3664915"/>
            <a:ext cx="3917290" cy="4564685"/>
          </a:xfrm>
          <a:prstGeom prst="rect">
            <a:avLst/>
          </a:prstGeom>
        </p:spPr>
      </p:pic>
      <p:sp>
        <p:nvSpPr>
          <p:cNvPr id="9" name="任意多边形: 形状 8"/>
          <p:cNvSpPr/>
          <p:nvPr>
            <p:custDataLst>
              <p:tags r:id="rId5"/>
            </p:custDataLst>
          </p:nvPr>
        </p:nvSpPr>
        <p:spPr>
          <a:xfrm rot="10800000" flipV="1">
            <a:off x="4128194" y="-1"/>
            <a:ext cx="858664" cy="272650"/>
          </a:xfrm>
          <a:custGeom>
            <a:avLst/>
            <a:gdLst>
              <a:gd name="connsiteX0" fmla="*/ 715553 w 715553"/>
              <a:gd name="connsiteY0" fmla="*/ 0 h 227208"/>
              <a:gd name="connsiteX1" fmla="*/ 0 w 715553"/>
              <a:gd name="connsiteY1" fmla="*/ 0 h 227208"/>
              <a:gd name="connsiteX2" fmla="*/ 560 w 715553"/>
              <a:gd name="connsiteY2" fmla="*/ 1717 h 227208"/>
              <a:gd name="connsiteX3" fmla="*/ 357777 w 715553"/>
              <a:gd name="connsiteY3" fmla="*/ 227208 h 227208"/>
              <a:gd name="connsiteX4" fmla="*/ 714993 w 715553"/>
              <a:gd name="connsiteY4" fmla="*/ 1717 h 22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53" h="227208">
                <a:moveTo>
                  <a:pt x="715553" y="0"/>
                </a:moveTo>
                <a:lnTo>
                  <a:pt x="0" y="0"/>
                </a:lnTo>
                <a:lnTo>
                  <a:pt x="560" y="1717"/>
                </a:lnTo>
                <a:cubicBezTo>
                  <a:pt x="59414" y="134229"/>
                  <a:pt x="197194" y="227208"/>
                  <a:pt x="357777" y="227208"/>
                </a:cubicBezTo>
                <a:cubicBezTo>
                  <a:pt x="518360" y="227208"/>
                  <a:pt x="656140" y="134229"/>
                  <a:pt x="714993" y="171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3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528157" y="1465402"/>
            <a:ext cx="12618000" cy="2655418"/>
          </a:xfrm>
        </p:spPr>
        <p:txBody>
          <a:bodyPr anchor="b"/>
          <a:lstStyle>
            <a:lvl1pPr algn="l">
              <a:lnSpc>
                <a:spcPct val="100000"/>
              </a:lnSpc>
              <a:defRPr sz="720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582674" y="5083302"/>
            <a:ext cx="10824210" cy="1991868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8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9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0"/>
            <p:custDataLst>
              <p:tags r:id="rId10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2" Type="http://schemas.openxmlformats.org/officeDocument/2006/relationships/theme" Target="../theme/theme2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slideLayout" Target="../slideLayouts/slideLayout16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13"/>
            </p:custDataLst>
          </p:nvPr>
        </p:nvSpPr>
        <p:spPr>
          <a:xfrm rot="10800000" flipV="1">
            <a:off x="0" y="3180491"/>
            <a:ext cx="371065" cy="911735"/>
          </a:xfrm>
          <a:custGeom>
            <a:avLst/>
            <a:gdLst>
              <a:gd name="connsiteX0" fmla="*/ 309221 w 309221"/>
              <a:gd name="connsiteY0" fmla="*/ 0 h 759779"/>
              <a:gd name="connsiteX1" fmla="*/ 308399 w 309221"/>
              <a:gd name="connsiteY1" fmla="*/ 84 h 759779"/>
              <a:gd name="connsiteX2" fmla="*/ 0 w 309221"/>
              <a:gd name="connsiteY2" fmla="*/ 379889 h 759779"/>
              <a:gd name="connsiteX3" fmla="*/ 308399 w 309221"/>
              <a:gd name="connsiteY3" fmla="*/ 759696 h 759779"/>
              <a:gd name="connsiteX4" fmla="*/ 309221 w 309221"/>
              <a:gd name="connsiteY4" fmla="*/ 759779 h 75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221" h="759779">
                <a:moveTo>
                  <a:pt x="309221" y="0"/>
                </a:moveTo>
                <a:lnTo>
                  <a:pt x="308399" y="84"/>
                </a:lnTo>
                <a:cubicBezTo>
                  <a:pt x="132396" y="36233"/>
                  <a:pt x="0" y="192542"/>
                  <a:pt x="0" y="379889"/>
                </a:cubicBezTo>
                <a:cubicBezTo>
                  <a:pt x="0" y="567236"/>
                  <a:pt x="132396" y="723546"/>
                  <a:pt x="308399" y="759696"/>
                </a:cubicBezTo>
                <a:lnTo>
                  <a:pt x="309221" y="7597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1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5152" y="432000"/>
            <a:ext cx="129600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5152" y="7627620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21" name="任意多边形: 形状 20"/>
          <p:cNvSpPr/>
          <p:nvPr>
            <p:custDataLst>
              <p:tags r:id="rId16"/>
            </p:custDataLst>
          </p:nvPr>
        </p:nvSpPr>
        <p:spPr>
          <a:xfrm rot="10800000" flipV="1">
            <a:off x="13649706" y="7219950"/>
            <a:ext cx="980694" cy="1009650"/>
          </a:xfrm>
          <a:custGeom>
            <a:avLst/>
            <a:gdLst>
              <a:gd name="connsiteX0" fmla="*/ 396103 w 1751569"/>
              <a:gd name="connsiteY0" fmla="*/ 0 h 1799413"/>
              <a:gd name="connsiteX1" fmla="*/ 122929 w 1751569"/>
              <a:gd name="connsiteY1" fmla="*/ 27610 h 1799413"/>
              <a:gd name="connsiteX2" fmla="*/ 0 w 1751569"/>
              <a:gd name="connsiteY2" fmla="*/ 59302 h 1799413"/>
              <a:gd name="connsiteX3" fmla="*/ 0 w 1751569"/>
              <a:gd name="connsiteY3" fmla="*/ 1799413 h 1799413"/>
              <a:gd name="connsiteX4" fmla="*/ 1677388 w 1751569"/>
              <a:gd name="connsiteY4" fmla="*/ 1799413 h 1799413"/>
              <a:gd name="connsiteX5" fmla="*/ 1690630 w 1751569"/>
              <a:gd name="connsiteY5" fmla="*/ 1763137 h 1799413"/>
              <a:gd name="connsiteX6" fmla="*/ 1751569 w 1751569"/>
              <a:gd name="connsiteY6" fmla="*/ 1359010 h 1799413"/>
              <a:gd name="connsiteX7" fmla="*/ 396103 w 1751569"/>
              <a:gd name="connsiteY7" fmla="*/ 0 h 179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1569" h="1799413">
                <a:moveTo>
                  <a:pt x="396103" y="0"/>
                </a:moveTo>
                <a:cubicBezTo>
                  <a:pt x="302528" y="0"/>
                  <a:pt x="211167" y="9507"/>
                  <a:pt x="122929" y="27610"/>
                </a:cubicBezTo>
                <a:lnTo>
                  <a:pt x="0" y="59302"/>
                </a:lnTo>
                <a:lnTo>
                  <a:pt x="0" y="1799413"/>
                </a:lnTo>
                <a:lnTo>
                  <a:pt x="1677388" y="1799413"/>
                </a:lnTo>
                <a:lnTo>
                  <a:pt x="1690630" y="1763137"/>
                </a:lnTo>
                <a:cubicBezTo>
                  <a:pt x="1730234" y="1635474"/>
                  <a:pt x="1751569" y="1499740"/>
                  <a:pt x="1751569" y="1359010"/>
                </a:cubicBezTo>
                <a:cubicBezTo>
                  <a:pt x="1751569" y="608450"/>
                  <a:pt x="1144707" y="0"/>
                  <a:pt x="39610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6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846320" y="7627620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10504780" y="7627620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835152" y="1562099"/>
            <a:ext cx="12960000" cy="58483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5" name="任意多边形: 形状 24"/>
          <p:cNvSpPr/>
          <p:nvPr>
            <p:custDataLst>
              <p:tags r:id="rId20"/>
            </p:custDataLst>
          </p:nvPr>
        </p:nvSpPr>
        <p:spPr>
          <a:xfrm>
            <a:off x="13472922" y="7064502"/>
            <a:ext cx="1153668" cy="1165098"/>
          </a:xfrm>
          <a:custGeom>
            <a:avLst/>
            <a:gdLst>
              <a:gd name="connsiteX0" fmla="*/ 1681060 w 2059866"/>
              <a:gd name="connsiteY0" fmla="*/ 0 h 2077480"/>
              <a:gd name="connsiteX1" fmla="*/ 2019852 w 2059866"/>
              <a:gd name="connsiteY1" fmla="*/ 34153 h 2077480"/>
              <a:gd name="connsiteX2" fmla="*/ 2059866 w 2059866"/>
              <a:gd name="connsiteY2" fmla="*/ 44442 h 2077480"/>
              <a:gd name="connsiteX3" fmla="*/ 2059866 w 2059866"/>
              <a:gd name="connsiteY3" fmla="*/ 66811 h 2077480"/>
              <a:gd name="connsiteX4" fmla="*/ 2015482 w 2059866"/>
              <a:gd name="connsiteY4" fmla="*/ 55399 h 2077480"/>
              <a:gd name="connsiteX5" fmla="*/ 1681060 w 2059866"/>
              <a:gd name="connsiteY5" fmla="*/ 21686 h 2077480"/>
              <a:gd name="connsiteX6" fmla="*/ 21686 w 2059866"/>
              <a:gd name="connsiteY6" fmla="*/ 1681059 h 2077480"/>
              <a:gd name="connsiteX7" fmla="*/ 55399 w 2059866"/>
              <a:gd name="connsiteY7" fmla="*/ 2015481 h 2077480"/>
              <a:gd name="connsiteX8" fmla="*/ 71340 w 2059866"/>
              <a:gd name="connsiteY8" fmla="*/ 2077480 h 2077480"/>
              <a:gd name="connsiteX9" fmla="*/ 48971 w 2059866"/>
              <a:gd name="connsiteY9" fmla="*/ 2077480 h 2077480"/>
              <a:gd name="connsiteX10" fmla="*/ 34153 w 2059866"/>
              <a:gd name="connsiteY10" fmla="*/ 2019851 h 2077480"/>
              <a:gd name="connsiteX11" fmla="*/ 0 w 2059866"/>
              <a:gd name="connsiteY11" fmla="*/ 1681059 h 2077480"/>
              <a:gd name="connsiteX12" fmla="*/ 1681060 w 2059866"/>
              <a:gd name="connsiteY12" fmla="*/ 0 h 207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9866" h="2077480">
                <a:moveTo>
                  <a:pt x="1681060" y="0"/>
                </a:moveTo>
                <a:cubicBezTo>
                  <a:pt x="1797113" y="0"/>
                  <a:pt x="1910419" y="11760"/>
                  <a:pt x="2019852" y="34153"/>
                </a:cubicBezTo>
                <a:lnTo>
                  <a:pt x="2059866" y="44442"/>
                </a:lnTo>
                <a:lnTo>
                  <a:pt x="2059866" y="66811"/>
                </a:lnTo>
                <a:lnTo>
                  <a:pt x="2015482" y="55399"/>
                </a:lnTo>
                <a:cubicBezTo>
                  <a:pt x="1907461" y="33294"/>
                  <a:pt x="1795616" y="21686"/>
                  <a:pt x="1681060" y="21686"/>
                </a:cubicBezTo>
                <a:cubicBezTo>
                  <a:pt x="764613" y="21686"/>
                  <a:pt x="21686" y="764613"/>
                  <a:pt x="21686" y="1681059"/>
                </a:cubicBezTo>
                <a:cubicBezTo>
                  <a:pt x="21686" y="1795615"/>
                  <a:pt x="33294" y="1907460"/>
                  <a:pt x="55399" y="2015481"/>
                </a:cubicBezTo>
                <a:lnTo>
                  <a:pt x="71340" y="2077480"/>
                </a:lnTo>
                <a:lnTo>
                  <a:pt x="48971" y="2077480"/>
                </a:lnTo>
                <a:lnTo>
                  <a:pt x="34153" y="2019851"/>
                </a:lnTo>
                <a:cubicBezTo>
                  <a:pt x="11760" y="1910418"/>
                  <a:pt x="0" y="1797112"/>
                  <a:pt x="0" y="1681059"/>
                </a:cubicBezTo>
                <a:cubicBezTo>
                  <a:pt x="0" y="752636"/>
                  <a:pt x="752636" y="0"/>
                  <a:pt x="168106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0"/>
            </a:schemeClr>
          </a:solidFill>
          <a:ln w="35362" cap="rnd">
            <a:solidFill>
              <a:srgbClr val="FED48D">
                <a:alpha val="32000"/>
              </a:srgbClr>
            </a:solidFill>
            <a:prstDash val="solid"/>
            <a:miter/>
          </a:ln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Autofit/>
          </a:bodyPr>
          <a:lstStyle/>
          <a:p>
            <a:pPr lvl="0"/>
            <a:endParaRPr lang="en-US" sz="216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60">
              <a:latin typeface="汉仪综艺体简" panose="02010600000101010101" charset="-122"/>
              <a:ea typeface="汉仪综艺体简" panose="02010600000101010101" charset="-122"/>
              <a:cs typeface="汉仪综艺体简" panose="02010600000101010101" charset="-122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1097280" rtl="0" eaLnBrk="1" latinLnBrk="0" hangingPunct="1">
        <a:lnSpc>
          <a:spcPct val="100000"/>
        </a:lnSpc>
        <a:spcBef>
          <a:spcPct val="0"/>
        </a:spcBef>
        <a:buNone/>
        <a:defRPr sz="3840" b="0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74320" indent="-274320" algn="l" defTabSz="1097280" rtl="0" eaLnBrk="1" latinLnBrk="0" hangingPunct="1">
        <a:lnSpc>
          <a:spcPct val="130000"/>
        </a:lnSpc>
        <a:spcBef>
          <a:spcPts val="1200"/>
        </a:spcBef>
        <a:buFont typeface="Arial" panose="020B0604020202020204" pitchFamily="34" charset="0"/>
        <a:buChar char="•"/>
        <a:defRPr sz="1920" b="0" kern="1200">
          <a:solidFill>
            <a:schemeClr val="tx1"/>
          </a:solidFill>
          <a:latin typeface="Arial" panose="020B0604020202020204" pitchFamily="34" charset="0"/>
        </a:defRPr>
      </a:lvl1pPr>
      <a:lvl2pPr marL="646430" indent="-24765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80" b="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958850" indent="-19431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40" b="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1236980" indent="-17907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20" b="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1482090" indent="-15240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60" b="0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9.png"/><Relationship Id="rId1" Type="http://schemas.openxmlformats.org/officeDocument/2006/relationships/tags" Target="../tags/tag8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6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image" Target="../media/image12.png"/><Relationship Id="rId1" Type="http://schemas.openxmlformats.org/officeDocument/2006/relationships/tags" Target="../tags/tag15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6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6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5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6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6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26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0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image" Target="../media/image10.png"/><Relationship Id="rId1" Type="http://schemas.openxmlformats.org/officeDocument/2006/relationships/tags" Target="../tags/tag11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6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image" Target="../media/image11.png"/><Relationship Id="rId1" Type="http://schemas.openxmlformats.org/officeDocument/2006/relationships/tags" Target="../tags/tag11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tags" Target="../tags/tag11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26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tags" Target="../tags/tag131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6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2061210" y="5621020"/>
            <a:ext cx="4225290" cy="1305560"/>
          </a:xfrm>
        </p:spPr>
        <p:txBody>
          <a:bodyPr/>
          <a:p>
            <a:r>
              <a:rPr lang="en-US"/>
              <a:t>Name</a:t>
            </a:r>
            <a:endParaRPr lang="en-US"/>
          </a:p>
        </p:txBody>
      </p:sp>
      <p:sp>
        <p:nvSpPr>
          <p:cNvPr id="5" name="标题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2072640" y="2360930"/>
            <a:ext cx="6402705" cy="3098165"/>
          </a:xfrm>
        </p:spPr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5760" dirty="0"/>
              <a:t>Predicting Customer Churn in Subscription Services</a:t>
            </a:r>
            <a:endParaRPr lang="en-US" sz="5760" dirty="0"/>
          </a:p>
        </p:txBody>
      </p:sp>
      <p:sp>
        <p:nvSpPr>
          <p:cNvPr id="6" name="副标题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2072640" y="1196645"/>
            <a:ext cx="5852160" cy="972000"/>
          </a:xfrm>
        </p:spPr>
        <p:txBody>
          <a:bodyPr>
            <a:normAutofit fontScale="50000"/>
          </a:bodyPr>
          <a:p>
            <a:pPr marL="0" indent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2880" dirty="0"/>
              <a:t>presented by
Muhammed Shafeen pk
05/04/2025
saturday</a:t>
            </a:r>
            <a:endParaRPr lang="en-US" sz="2880" dirty="0"/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037" y="1524357"/>
            <a:ext cx="9838849" cy="4508063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3"/>
            </p:custDataLst>
          </p:nvPr>
        </p:nvSpPr>
        <p:spPr>
          <a:xfrm>
            <a:off x="11540133" y="3222903"/>
            <a:ext cx="2233732" cy="49375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cs typeface="Raleway Medium" pitchFamily="34" charset="-120"/>
              </a:rPr>
              <a:t>Dashboard</a:t>
            </a:r>
            <a:endParaRPr lang="en-US" sz="2400" b="1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540133" y="3938826"/>
            <a:ext cx="2233732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587728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>
            <p:custDataLst>
              <p:tags r:id="rId1"/>
            </p:custDataLst>
          </p:nvPr>
        </p:nvSpPr>
        <p:spPr>
          <a:xfrm>
            <a:off x="864037" y="1942386"/>
            <a:ext cx="12902327" cy="49375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pie chart     ;    churn breakdown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864037" y="2522458"/>
            <a:ext cx="12902327" cy="49375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scatterplot  :   churn  vs  payment behavior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864037" y="3102531"/>
            <a:ext cx="12902327" cy="49375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line chart     :   churn  vs overtime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864037" y="3682603"/>
            <a:ext cx="12902327" cy="1481257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slicer            :   </a:t>
            </a: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gender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
</a:t>
            </a: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                           subscription type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
</a:t>
            </a: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                           tenure group</a:t>
            </a:r>
            <a:endParaRPr lang="en-US" sz="1900" b="1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864037" y="5250180"/>
            <a:ext cx="12902327" cy="197500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cards           :    *total customer
                           average  tenure churned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
                           active customer
                           churned customer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10" name="Title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64037" y="1226463"/>
            <a:ext cx="12902327" cy="493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rgbClr val="000000"/>
                </a:solidFill>
                <a:latin typeface="Raleway Medium" pitchFamily="34" charset="0"/>
                <a:ea typeface="Comfortaa Bold" pitchFamily="34" charset="0"/>
                <a:cs typeface="+mn-ea"/>
              </a:defRPr>
            </a:lvl1pPr>
          </a:lstStyle>
          <a:p>
            <a:r>
              <a:rPr lang="en-IN">
                <a:solidFill>
                  <a:schemeClr val="dk1"/>
                </a:solidFill>
                <a:latin typeface="+mj-lt"/>
              </a:rPr>
              <a:t>Visual Breakdown</a:t>
            </a:r>
            <a:endParaRPr lang="en-IN">
              <a:solidFill>
                <a:schemeClr val="dk1"/>
              </a:solidFill>
              <a:latin typeface="+mj-lt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1"/>
            </p:custDataLst>
          </p:nvPr>
        </p:nvSpPr>
        <p:spPr>
          <a:xfrm>
            <a:off x="864037" y="2633543"/>
            <a:ext cx="12902327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chemeClr val="dk1"/>
                </a:solidFill>
                <a:cs typeface="Raleway Medium" pitchFamily="34" charset="-120"/>
              </a:rPr>
              <a:t>🔍</a:t>
            </a:r>
            <a:r>
              <a:rPr lang="en-US" sz="2400" b="1" dirty="0">
                <a:solidFill>
                  <a:schemeClr val="dk1"/>
                </a:solidFill>
                <a:cs typeface="Raleway Medium" pitchFamily="34" charset="-120"/>
              </a:rPr>
              <a:t> </a:t>
            </a:r>
            <a:r>
              <a:rPr lang="en-US" sz="2400" b="1" dirty="0">
                <a:solidFill>
                  <a:schemeClr val="dk1"/>
                </a:solidFill>
                <a:cs typeface="Raleway Medium" pitchFamily="34" charset="-120"/>
              </a:rPr>
              <a:t>Challenges Faced</a:t>
            </a:r>
            <a:endParaRPr lang="en-US" sz="2400" b="1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864037" y="3404949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Data Imbalance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4" name="Text 2"/>
          <p:cNvSpPr/>
          <p:nvPr>
            <p:custDataLst>
              <p:tags r:id="rId3"/>
            </p:custDataLst>
          </p:nvPr>
        </p:nvSpPr>
        <p:spPr>
          <a:xfrm>
            <a:off x="864037" y="4077653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Missing or Inconsistent Values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864037" y="4750356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Categorical Data Encoding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864037" y="5423059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ML or Predictive Modeling Extensions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492664" y="1906968"/>
            <a:ext cx="10515000" cy="2212848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IN" sz="7200"/>
              <a:t>THANK YOU</a:t>
            </a:r>
            <a:endParaRPr lang="en-IN" sz="720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2538095" y="4921885"/>
            <a:ext cx="9020175" cy="1659890"/>
          </a:xfrm>
        </p:spPr>
        <p:txBody>
          <a:bodyPr/>
          <a:p>
            <a:r>
              <a:rPr lang="en-US"/>
              <a:t>Name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1"/>
            </p:custDataLst>
          </p:nvPr>
        </p:nvSpPr>
        <p:spPr>
          <a:xfrm>
            <a:off x="864037" y="1668185"/>
            <a:ext cx="3291840" cy="411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chemeClr val="dk1"/>
                </a:solidFill>
                <a:latin typeface="+mj-lt"/>
                <a:ea typeface="+mj-ea"/>
                <a:cs typeface="Comfortaa Bold" pitchFamily="34" charset="-120"/>
              </a:rPr>
              <a:t>🔍</a:t>
            </a:r>
            <a:r>
              <a:rPr lang="en-US" sz="2550" b="1" dirty="0">
                <a:solidFill>
                  <a:schemeClr val="dk1"/>
                </a:solidFill>
                <a:latin typeface="+mj-lt"/>
                <a:ea typeface="+mj-ea"/>
                <a:cs typeface="Comfortaa Bold" pitchFamily="34" charset="-120"/>
              </a:rPr>
              <a:t> Introduction</a:t>
            </a:r>
            <a:endParaRPr lang="en-US" sz="2550" b="1" dirty="0">
              <a:solidFill>
                <a:schemeClr val="dk1"/>
              </a:solidFill>
              <a:latin typeface="+mj-lt"/>
              <a:ea typeface="+mj-ea"/>
              <a:cs typeface="Comfortaa Bold" pitchFamily="34" charset="-120"/>
            </a:endParaRPr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864037" y="2573417"/>
            <a:ext cx="12902327" cy="79009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This dataset represents </a:t>
            </a: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synthetic customer data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 for a </a:t>
            </a: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subscription-based service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 and is used to analyze and predict customer churn behavior.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641169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864037" y="4406503"/>
            <a:ext cx="3693795" cy="411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chemeClr val="dk1"/>
                </a:solidFill>
                <a:cs typeface="Comfortaa Bold" pitchFamily="34" charset="-120"/>
              </a:rPr>
              <a:t>1️⃣</a:t>
            </a:r>
            <a:r>
              <a:rPr lang="en-US" sz="2550" b="1" dirty="0">
                <a:solidFill>
                  <a:schemeClr val="dk1"/>
                </a:solidFill>
                <a:cs typeface="Comfortaa Bold" pitchFamily="34" charset="-120"/>
              </a:rPr>
              <a:t> Problem Definition</a:t>
            </a:r>
            <a:endParaRPr lang="en-US" sz="2550" b="1" dirty="0">
              <a:solidFill>
                <a:schemeClr val="dk1"/>
              </a:solidFill>
              <a:cs typeface="Comfortaa Bold" pitchFamily="34" charset="-120"/>
            </a:endParaRPr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864037" y="5188268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Goal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: Predict whether a customer is likely to churn from a subscription-based service.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864037" y="5669637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Business Impact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: Reduce customer churn, improve retention, and boost revenue..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864037" y="6151007"/>
            <a:ext cx="12902327" cy="41028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SzPct val="100000"/>
              <a:buNone/>
            </a:pP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ML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 :Binary classification: </a:t>
            </a:r>
            <a:r>
              <a:rPr lang="en-US" sz="1900" dirty="0">
                <a:solidFill>
                  <a:schemeClr val="tx1"/>
                </a:solidFill>
                <a:highlight>
                  <a:srgbClr val="4D4000"/>
                </a:highlight>
                <a:cs typeface="Consolas" panose="020B0609020204030204" pitchFamily="34" charset="-120"/>
              </a:rPr>
              <a:t>1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 = Churned, </a:t>
            </a:r>
            <a:r>
              <a:rPr lang="en-US" sz="1900" dirty="0">
                <a:solidFill>
                  <a:schemeClr val="tx1"/>
                </a:solidFill>
                <a:highlight>
                  <a:srgbClr val="4D4000"/>
                </a:highlight>
                <a:cs typeface="Consolas" panose="020B0609020204030204" pitchFamily="34" charset="-120"/>
              </a:rPr>
              <a:t>0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 = Retained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1"/>
            </p:custDataLst>
          </p:nvPr>
        </p:nvSpPr>
        <p:spPr>
          <a:xfrm>
            <a:off x="864037" y="2196346"/>
            <a:ext cx="12902327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chemeClr val="dk1"/>
                </a:solidFill>
                <a:cs typeface="Raleway Medium" pitchFamily="34" charset="-120"/>
              </a:rPr>
              <a:t>🎯 </a:t>
            </a:r>
            <a:r>
              <a:rPr lang="en-US" sz="2400" b="1" dirty="0">
                <a:solidFill>
                  <a:schemeClr val="dk1"/>
                </a:solidFill>
                <a:cs typeface="Raleway Medium" pitchFamily="34" charset="-120"/>
              </a:rPr>
              <a:t>Objective</a:t>
            </a:r>
            <a:endParaRPr lang="en-US" sz="2400" b="1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864037" y="2967752"/>
            <a:ext cx="12902327" cy="79009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Analyze and predict customer churn to identify high-risk segments and improve customer retention in subscription-based services.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4" name="Text 2"/>
          <p:cNvSpPr/>
          <p:nvPr>
            <p:custDataLst>
              <p:tags r:id="rId3"/>
            </p:custDataLst>
          </p:nvPr>
        </p:nvSpPr>
        <p:spPr>
          <a:xfrm>
            <a:off x="864037" y="4128135"/>
            <a:ext cx="3585924" cy="411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chemeClr val="dk1"/>
                </a:solidFill>
                <a:cs typeface="Comfortaa Bold" pitchFamily="34" charset="-120"/>
              </a:rPr>
              <a:t>🎯</a:t>
            </a:r>
            <a:r>
              <a:rPr lang="en-US" sz="2550" b="1" dirty="0">
                <a:solidFill>
                  <a:schemeClr val="dk1"/>
                </a:solidFill>
                <a:cs typeface="Comfortaa Bold" pitchFamily="34" charset="-120"/>
              </a:rPr>
              <a:t> Aim of the Project:</a:t>
            </a:r>
            <a:endParaRPr lang="en-US" sz="2550" b="1" dirty="0">
              <a:solidFill>
                <a:schemeClr val="dk1"/>
              </a:solidFill>
              <a:cs typeface="Comfortaa Bold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1234321" y="5187553"/>
            <a:ext cx="12532043" cy="79009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To analyze and predict customer churn in subscription-based services by identifying key behavioral patterns, subscription types, and tenure groups using Power BI visualization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864037" y="4909899"/>
            <a:ext cx="30480" cy="1345406"/>
          </a:xfrm>
          <a:prstGeom prst="rect">
            <a:avLst/>
          </a:prstGeom>
          <a:solidFill>
            <a:schemeClr val="accent1"/>
          </a:solidFill>
        </p:spPr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1"/>
            </p:custDataLst>
          </p:nvPr>
        </p:nvSpPr>
        <p:spPr>
          <a:xfrm>
            <a:off x="649129" y="676989"/>
            <a:ext cx="13332143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dk1"/>
                </a:solidFill>
                <a:latin typeface="+mj-lt"/>
                <a:ea typeface="+mj-ea"/>
                <a:cs typeface="Raleway Medium" pitchFamily="34" charset="-120"/>
              </a:rPr>
              <a:t>📚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+mj-ea"/>
                <a:cs typeface="Raleway Medium" pitchFamily="34" charset="-120"/>
              </a:rPr>
              <a:t> Data Source:</a:t>
            </a:r>
            <a:endParaRPr lang="en-US" sz="1800" b="1" dirty="0">
              <a:solidFill>
                <a:schemeClr val="dk1"/>
              </a:solidFill>
              <a:latin typeface="+mj-lt"/>
              <a:ea typeface="+mj-ea"/>
              <a:cs typeface="Raleway Medium" pitchFamily="34" charset="-120"/>
            </a:endParaRPr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649129" y="1222415"/>
            <a:ext cx="13332143" cy="296704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chemeClr val="tx1"/>
                </a:solidFill>
                <a:cs typeface="Raleway Medium" pitchFamily="34" charset="-120"/>
              </a:rPr>
              <a:t>Data source for kaggle  , chatgpt , </a:t>
            </a:r>
            <a:endParaRPr lang="en-US" sz="145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4" name="Text 2"/>
          <p:cNvSpPr/>
          <p:nvPr>
            <p:custDataLst>
              <p:tags r:id="rId3"/>
            </p:custDataLst>
          </p:nvPr>
        </p:nvSpPr>
        <p:spPr>
          <a:xfrm>
            <a:off x="649129" y="1727716"/>
            <a:ext cx="13332143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dk1"/>
                </a:solidFill>
                <a:cs typeface="Raleway Medium" pitchFamily="34" charset="-120"/>
              </a:rPr>
              <a:t>🔍</a:t>
            </a:r>
            <a:r>
              <a:rPr lang="en-US" sz="1800" b="1" dirty="0">
                <a:solidFill>
                  <a:schemeClr val="dk1"/>
                </a:solidFill>
                <a:cs typeface="Raleway Medium" pitchFamily="34" charset="-120"/>
              </a:rPr>
              <a:t> Methodology</a:t>
            </a:r>
            <a:endParaRPr lang="en-US" sz="1800" b="1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649129" y="2314813"/>
            <a:ext cx="13332143" cy="3708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            </a:t>
            </a:r>
            <a:endParaRPr lang="en-US" sz="1800" dirty="0"/>
          </a:p>
        </p:txBody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649129" y="2894290"/>
            <a:ext cx="13332143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dk1"/>
                </a:solidFill>
                <a:cs typeface="Raleway Medium" pitchFamily="34" charset="-120"/>
              </a:rPr>
              <a:t>📥</a:t>
            </a:r>
            <a:r>
              <a:rPr lang="en-US" sz="1800" dirty="0">
                <a:solidFill>
                  <a:schemeClr val="dk1"/>
                </a:solidFill>
                <a:cs typeface="Raleway Medium" pitchFamily="34" charset="-120"/>
              </a:rPr>
              <a:t> Data Collection</a:t>
            </a:r>
            <a:endParaRPr lang="en-US" sz="18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649129" y="3481388"/>
            <a:ext cx="13332143" cy="3708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tx1"/>
                </a:solidFill>
                <a:cs typeface="Raleway Medium" pitchFamily="34" charset="-120"/>
              </a:rPr>
              <a:t>      understanding the data</a:t>
            </a:r>
            <a:endParaRPr lang="en-US" sz="18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649129" y="4060865"/>
            <a:ext cx="13332143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dk1"/>
                </a:solidFill>
                <a:cs typeface="Raleway Medium" pitchFamily="34" charset="-120"/>
              </a:rPr>
              <a:t> 🧹</a:t>
            </a:r>
            <a:r>
              <a:rPr lang="en-US" sz="1800" dirty="0">
                <a:solidFill>
                  <a:schemeClr val="dk1"/>
                </a:solidFill>
                <a:cs typeface="Raleway Medium" pitchFamily="34" charset="-120"/>
              </a:rPr>
              <a:t> Data Preprocessing</a:t>
            </a:r>
            <a:endParaRPr lang="en-US" sz="18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9" name="Text 7"/>
          <p:cNvSpPr/>
          <p:nvPr>
            <p:custDataLst>
              <p:tags r:id="rId8"/>
            </p:custDataLst>
          </p:nvPr>
        </p:nvSpPr>
        <p:spPr>
          <a:xfrm>
            <a:off x="649129" y="4647962"/>
            <a:ext cx="13332143" cy="3708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tx1"/>
                </a:solidFill>
                <a:cs typeface="Raleway Medium" pitchFamily="34" charset="-120"/>
              </a:rPr>
              <a:t>      Handling Missing Values</a:t>
            </a:r>
            <a:endParaRPr lang="en-US" sz="18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10" name="Text 8"/>
          <p:cNvSpPr/>
          <p:nvPr>
            <p:custDataLst>
              <p:tags r:id="rId9"/>
            </p:custDataLst>
          </p:nvPr>
        </p:nvSpPr>
        <p:spPr>
          <a:xfrm>
            <a:off x="649129" y="5227439"/>
            <a:ext cx="13332143" cy="3708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tx1"/>
                </a:solidFill>
                <a:cs typeface="Raleway Medium" pitchFamily="34" charset="-120"/>
              </a:rPr>
              <a:t>      encoding</a:t>
            </a:r>
            <a:endParaRPr lang="en-US" sz="18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11" name="Text 9"/>
          <p:cNvSpPr/>
          <p:nvPr>
            <p:custDataLst>
              <p:tags r:id="rId10"/>
            </p:custDataLst>
          </p:nvPr>
        </p:nvSpPr>
        <p:spPr>
          <a:xfrm>
            <a:off x="649129" y="5806916"/>
            <a:ext cx="13332143" cy="7493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dk1"/>
                </a:solidFill>
                <a:cs typeface="Raleway Medium" pitchFamily="34" charset="-120"/>
              </a:rPr>
              <a:t>    📊</a:t>
            </a:r>
            <a:r>
              <a:rPr lang="en-US" sz="1800" dirty="0">
                <a:solidFill>
                  <a:schemeClr val="dk1"/>
                </a:solidFill>
                <a:cs typeface="Raleway Medium" pitchFamily="34" charset="-120"/>
              </a:rPr>
              <a:t> Exploratory Data Analysis (EDA)
          model evaluation</a:t>
            </a:r>
            <a:endParaRPr lang="en-US" sz="18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12" name="Text 10"/>
          <p:cNvSpPr/>
          <p:nvPr>
            <p:custDataLst>
              <p:tags r:id="rId11"/>
            </p:custDataLst>
          </p:nvPr>
        </p:nvSpPr>
        <p:spPr>
          <a:xfrm>
            <a:off x="649129" y="6764893"/>
            <a:ext cx="13332143" cy="378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dk1"/>
                </a:solidFill>
                <a:cs typeface="Raleway Medium" pitchFamily="34" charset="-120"/>
              </a:rPr>
              <a:t>    📈</a:t>
            </a:r>
            <a:r>
              <a:rPr lang="en-US" sz="1800" dirty="0">
                <a:solidFill>
                  <a:schemeClr val="dk1"/>
                </a:solidFill>
                <a:cs typeface="Raleway Medium" pitchFamily="34" charset="-120"/>
              </a:rPr>
              <a:t> Dashboard Creation</a:t>
            </a:r>
            <a:endParaRPr lang="en-US" sz="18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13" name="Text 11"/>
          <p:cNvSpPr/>
          <p:nvPr>
            <p:custDataLst>
              <p:tags r:id="rId12"/>
            </p:custDataLst>
          </p:nvPr>
        </p:nvSpPr>
        <p:spPr>
          <a:xfrm>
            <a:off x="649129" y="7351990"/>
            <a:ext cx="13332143" cy="3708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chemeClr val="tx1"/>
                </a:solidFill>
                <a:cs typeface="Raleway Medium" pitchFamily="34" charset="-120"/>
              </a:rPr>
              <a:t>       measures , card  ,  plot , </a:t>
            </a:r>
            <a:endParaRPr lang="en-US" sz="1800" dirty="0">
              <a:solidFill>
                <a:schemeClr val="tx1"/>
              </a:solidFill>
              <a:cs typeface="Raleway Medium" pitchFamily="34" charset="-12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3"/>
            </p:custDataLst>
          </p:nvPr>
        </p:nvSpPr>
        <p:spPr>
          <a:xfrm>
            <a:off x="864037" y="5503426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Categorical Data Encoding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3"/>
            </p:custDataLst>
          </p:nvPr>
        </p:nvSpPr>
        <p:spPr>
          <a:xfrm>
            <a:off x="864037" y="5503426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ordinal encoding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1"/>
            </p:custDataLst>
          </p:nvPr>
        </p:nvSpPr>
        <p:spPr>
          <a:xfrm>
            <a:off x="852964" y="889516"/>
            <a:ext cx="12924473" cy="495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dirty="0">
                <a:solidFill>
                  <a:schemeClr val="dk1"/>
                </a:solidFill>
                <a:cs typeface="Raleway Medium" pitchFamily="34" charset="-120"/>
              </a:rPr>
              <a:t>🔍 </a:t>
            </a:r>
            <a:r>
              <a:rPr lang="en-US" sz="2350" b="1" dirty="0">
                <a:solidFill>
                  <a:schemeClr val="dk1"/>
                </a:solidFill>
                <a:cs typeface="Raleway Medium" pitchFamily="34" charset="-120"/>
              </a:rPr>
              <a:t>Algorithms Used for Customer Churn Prediction</a:t>
            </a:r>
            <a:endParaRPr lang="en-US" sz="2350" b="1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852964" y="1658660"/>
            <a:ext cx="12924473" cy="3899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Model Selection &amp; Implementation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4" name="Text 2"/>
          <p:cNvSpPr/>
          <p:nvPr>
            <p:custDataLst>
              <p:tags r:id="rId3"/>
            </p:custDataLst>
          </p:nvPr>
        </p:nvSpPr>
        <p:spPr>
          <a:xfrm>
            <a:off x="852964" y="2322671"/>
            <a:ext cx="12924473" cy="3899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Logistic Regression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852964" y="2797850"/>
            <a:ext cx="12924473" cy="3899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Random Forest Classifier</a:t>
            </a:r>
            <a:endParaRPr lang="en-US" sz="1900" b="1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852964" y="3273028"/>
            <a:ext cx="12924473" cy="3899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Gradient Boosting Classifier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52964" y="3937040"/>
            <a:ext cx="12924473" cy="3899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/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852964" y="4601051"/>
            <a:ext cx="12924473" cy="495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350" dirty="0">
                <a:solidFill>
                  <a:schemeClr val="dk1"/>
                </a:solidFill>
                <a:cs typeface="Raleway Medium" pitchFamily="34" charset="-120"/>
              </a:rPr>
              <a:t>🧪 </a:t>
            </a:r>
            <a:r>
              <a:rPr lang="en-US" sz="2350" b="1" dirty="0">
                <a:solidFill>
                  <a:schemeClr val="dk1"/>
                </a:solidFill>
                <a:cs typeface="Raleway Medium" pitchFamily="34" charset="-120"/>
              </a:rPr>
              <a:t>Training Process</a:t>
            </a:r>
            <a:endParaRPr lang="en-US" sz="2350" b="1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852964" y="5461635"/>
            <a:ext cx="3249692" cy="4137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chemeClr val="dk1"/>
                </a:solidFill>
                <a:cs typeface="Comfortaa Bold" pitchFamily="34" charset="-120"/>
              </a:rPr>
              <a:t>🔹 </a:t>
            </a:r>
            <a:r>
              <a:rPr lang="en-US" sz="2550" b="1" dirty="0">
                <a:solidFill>
                  <a:schemeClr val="dk1"/>
                </a:solidFill>
                <a:cs typeface="Comfortaa Bold" pitchFamily="34" charset="-120"/>
              </a:rPr>
              <a:t>1. Data Splitting</a:t>
            </a:r>
            <a:endParaRPr lang="en-US" sz="2550" b="1" dirty="0">
              <a:solidFill>
                <a:schemeClr val="dk1"/>
              </a:solidFill>
              <a:cs typeface="Comfortaa Bold" pitchFamily="34" charset="-120"/>
            </a:endParaRPr>
          </a:p>
        </p:txBody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852964" y="6240899"/>
            <a:ext cx="12924473" cy="3899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Dataset split into: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852964" y="6716078"/>
            <a:ext cx="12924473" cy="3899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lvl="1" indent="0" algn="l">
              <a:lnSpc>
                <a:spcPts val="3050"/>
              </a:lnSpc>
              <a:buSzPct val="100000"/>
              <a:buNone/>
            </a:pP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Training Set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: 80%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12" name="Text 10"/>
          <p:cNvSpPr/>
          <p:nvPr>
            <p:custDataLst>
              <p:tags r:id="rId10"/>
            </p:custDataLst>
          </p:nvPr>
        </p:nvSpPr>
        <p:spPr>
          <a:xfrm>
            <a:off x="852964" y="7191256"/>
            <a:ext cx="12924473" cy="3899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lvl="1" indent="0" algn="l">
              <a:lnSpc>
                <a:spcPts val="3050"/>
              </a:lnSpc>
              <a:buSzPct val="100000"/>
              <a:buNone/>
            </a:pPr>
            <a:r>
              <a:rPr lang="en-US" sz="1900" b="1" dirty="0">
                <a:solidFill>
                  <a:schemeClr val="tx1"/>
                </a:solidFill>
                <a:cs typeface="Raleway Medium" pitchFamily="34" charset="-120"/>
              </a:rPr>
              <a:t>Test Set</a:t>
            </a: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: 20%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1"/>
            </p:custDataLst>
          </p:nvPr>
        </p:nvSpPr>
        <p:spPr>
          <a:xfrm>
            <a:off x="864037" y="1044773"/>
            <a:ext cx="5704999" cy="556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chemeClr val="dk1"/>
                </a:solidFill>
                <a:latin typeface="+mj-lt"/>
                <a:ea typeface="+mj-ea"/>
                <a:cs typeface="Comfortaa Bold" pitchFamily="34" charset="-120"/>
              </a:rPr>
              <a:t>🧠</a:t>
            </a:r>
            <a:r>
              <a:rPr lang="en-US" sz="3450" b="1" dirty="0">
                <a:solidFill>
                  <a:schemeClr val="dk1"/>
                </a:solidFill>
                <a:latin typeface="+mj-lt"/>
                <a:ea typeface="+mj-ea"/>
                <a:cs typeface="Comfortaa Bold" pitchFamily="34" charset="-120"/>
              </a:rPr>
              <a:t> Model Interpretability</a:t>
            </a:r>
            <a:endParaRPr lang="en-US" sz="3450" b="1" dirty="0">
              <a:solidFill>
                <a:schemeClr val="dk1"/>
              </a:solidFill>
              <a:latin typeface="+mj-lt"/>
              <a:ea typeface="+mj-ea"/>
              <a:cs typeface="Comfortaa Bold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7" y="2094667"/>
            <a:ext cx="12902327" cy="5090160"/>
          </a:xfrm>
          <a:prstGeom prst="roundRect">
            <a:avLst>
              <a:gd name="adj" fmla="val 727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109907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1126093" y="2265640"/>
            <a:ext cx="207692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Model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3704273" y="2265640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Interpretability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6278642" y="2265640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Accuracy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8853011" y="2265640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Speed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11427381" y="2265640"/>
            <a:ext cx="207692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Comments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79277" y="2816423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9"/>
          <p:cNvSpPr/>
          <p:nvPr>
            <p:custDataLst>
              <p:tags r:id="rId7"/>
            </p:custDataLst>
          </p:nvPr>
        </p:nvSpPr>
        <p:spPr>
          <a:xfrm>
            <a:off x="1126093" y="2972157"/>
            <a:ext cx="2076926" cy="79009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Logistic Regression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12" name="Text 10"/>
          <p:cNvSpPr/>
          <p:nvPr>
            <p:custDataLst>
              <p:tags r:id="rId8"/>
            </p:custDataLst>
          </p:nvPr>
        </p:nvSpPr>
        <p:spPr>
          <a:xfrm>
            <a:off x="3704273" y="2972157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</a:t>
            </a: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⭐⭐⭐⭐</a:t>
            </a:r>
            <a:endParaRPr lang="en-US" sz="19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13" name="Text 11"/>
          <p:cNvSpPr/>
          <p:nvPr>
            <p:custDataLst>
              <p:tags r:id="rId9"/>
            </p:custDataLst>
          </p:nvPr>
        </p:nvSpPr>
        <p:spPr>
          <a:xfrm>
            <a:off x="6278642" y="2972157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⭐⭐⭐</a:t>
            </a:r>
            <a:endParaRPr lang="en-US" sz="19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14" name="Text 12"/>
          <p:cNvSpPr/>
          <p:nvPr>
            <p:custDataLst>
              <p:tags r:id="rId10"/>
            </p:custDataLst>
          </p:nvPr>
        </p:nvSpPr>
        <p:spPr>
          <a:xfrm>
            <a:off x="8853011" y="2972157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⭐⭐⭐⭐</a:t>
            </a:r>
            <a:endParaRPr lang="en-US" sz="19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15" name="Text 13"/>
          <p:cNvSpPr/>
          <p:nvPr>
            <p:custDataLst>
              <p:tags r:id="rId11"/>
            </p:custDataLst>
          </p:nvPr>
        </p:nvSpPr>
        <p:spPr>
          <a:xfrm>
            <a:off x="11427381" y="2972157"/>
            <a:ext cx="2076926" cy="79009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Good baseline, easy to explain.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79277" y="3917990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7" name="Text 15"/>
          <p:cNvSpPr/>
          <p:nvPr>
            <p:custDataLst>
              <p:tags r:id="rId12"/>
            </p:custDataLst>
          </p:nvPr>
        </p:nvSpPr>
        <p:spPr>
          <a:xfrm>
            <a:off x="1126093" y="4073723"/>
            <a:ext cx="207692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Random Forest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18" name="Text 16"/>
          <p:cNvSpPr/>
          <p:nvPr>
            <p:custDataLst>
              <p:tags r:id="rId13"/>
            </p:custDataLst>
          </p:nvPr>
        </p:nvSpPr>
        <p:spPr>
          <a:xfrm>
            <a:off x="3704273" y="4073723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⭐⭐⭐⭐</a:t>
            </a:r>
            <a:endParaRPr lang="en-US" sz="19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19" name="Text 17"/>
          <p:cNvSpPr/>
          <p:nvPr>
            <p:custDataLst>
              <p:tags r:id="rId14"/>
            </p:custDataLst>
          </p:nvPr>
        </p:nvSpPr>
        <p:spPr>
          <a:xfrm>
            <a:off x="6278642" y="4073723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⭐⭐⭐⭐</a:t>
            </a:r>
            <a:endParaRPr lang="en-US" sz="19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20" name="Text 18"/>
          <p:cNvSpPr/>
          <p:nvPr>
            <p:custDataLst>
              <p:tags r:id="rId15"/>
            </p:custDataLst>
          </p:nvPr>
        </p:nvSpPr>
        <p:spPr>
          <a:xfrm>
            <a:off x="8853011" y="4073723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⭐⭐</a:t>
            </a:r>
            <a:endParaRPr lang="en-US" sz="19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21" name="Text 19"/>
          <p:cNvSpPr/>
          <p:nvPr>
            <p:custDataLst>
              <p:tags r:id="rId16"/>
            </p:custDataLst>
          </p:nvPr>
        </p:nvSpPr>
        <p:spPr>
          <a:xfrm>
            <a:off x="11427381" y="4073723"/>
            <a:ext cx="2076926" cy="79009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Good balance of power &amp; insights.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79277" y="5019556"/>
            <a:ext cx="12871847" cy="144351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3" name="Text 21"/>
          <p:cNvSpPr/>
          <p:nvPr>
            <p:custDataLst>
              <p:tags r:id="rId17"/>
            </p:custDataLst>
          </p:nvPr>
        </p:nvSpPr>
        <p:spPr>
          <a:xfrm>
            <a:off x="1126093" y="5175290"/>
            <a:ext cx="2076926" cy="79009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Gradient Boosting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24" name="Text 22"/>
          <p:cNvSpPr/>
          <p:nvPr>
            <p:custDataLst>
              <p:tags r:id="rId18"/>
            </p:custDataLst>
          </p:nvPr>
        </p:nvSpPr>
        <p:spPr>
          <a:xfrm>
            <a:off x="3704273" y="5175290"/>
            <a:ext cx="2073116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⭐⭐</a:t>
            </a: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☆☆☆</a:t>
            </a:r>
            <a:endParaRPr lang="en-US" sz="19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48926" y="5175290"/>
            <a:ext cx="1702832" cy="1132046"/>
          </a:xfrm>
          <a:prstGeom prst="roundRect">
            <a:avLst>
              <a:gd name="adj" fmla="val 3271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664166" y="5190530"/>
            <a:ext cx="1672352" cy="110156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7" name="Text 25"/>
          <p:cNvSpPr/>
          <p:nvPr>
            <p:custDataLst>
              <p:tags r:id="rId19"/>
            </p:custDataLst>
          </p:nvPr>
        </p:nvSpPr>
        <p:spPr>
          <a:xfrm>
            <a:off x="6910983" y="5346263"/>
            <a:ext cx="1178719" cy="79009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</a:t>
            </a: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⭐⭐⭐⭐</a:t>
            </a:r>
            <a:endParaRPr lang="en-US" sz="19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278642" y="5175290"/>
            <a:ext cx="30480" cy="1132046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29" name="Text 27"/>
          <p:cNvSpPr/>
          <p:nvPr>
            <p:custDataLst>
              <p:tags r:id="rId20"/>
            </p:custDataLst>
          </p:nvPr>
        </p:nvSpPr>
        <p:spPr>
          <a:xfrm>
            <a:off x="9223296" y="5175290"/>
            <a:ext cx="1702832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⭐⭐⭐</a:t>
            </a:r>
            <a:r>
              <a:rPr lang="en-US" sz="1900" dirty="0">
                <a:solidFill>
                  <a:schemeClr val="dk1"/>
                </a:solidFill>
                <a:cs typeface="Raleway Medium" pitchFamily="34" charset="-120"/>
              </a:rPr>
              <a:t>☆☆</a:t>
            </a:r>
            <a:endParaRPr lang="en-US" sz="1900" dirty="0">
              <a:solidFill>
                <a:schemeClr val="dk1"/>
              </a:solidFill>
              <a:cs typeface="Raleway Medium" pitchFamily="34" charset="-12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8853011" y="5175290"/>
            <a:ext cx="30480" cy="39504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31" name="Text 29"/>
          <p:cNvSpPr/>
          <p:nvPr>
            <p:custDataLst>
              <p:tags r:id="rId21"/>
            </p:custDataLst>
          </p:nvPr>
        </p:nvSpPr>
        <p:spPr>
          <a:xfrm>
            <a:off x="11427381" y="5175290"/>
            <a:ext cx="2076926" cy="79009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Good accuracy / best mode;l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879277" y="646307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3" name="Text 31"/>
          <p:cNvSpPr/>
          <p:nvPr/>
        </p:nvSpPr>
        <p:spPr>
          <a:xfrm>
            <a:off x="1126093" y="6618803"/>
            <a:ext cx="2076926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4" name="Text 32"/>
          <p:cNvSpPr/>
          <p:nvPr/>
        </p:nvSpPr>
        <p:spPr>
          <a:xfrm>
            <a:off x="3704273" y="6618803"/>
            <a:ext cx="2073116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5" name="Text 33"/>
          <p:cNvSpPr/>
          <p:nvPr/>
        </p:nvSpPr>
        <p:spPr>
          <a:xfrm>
            <a:off x="6278642" y="6618803"/>
            <a:ext cx="2073116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6" name="Text 34"/>
          <p:cNvSpPr/>
          <p:nvPr/>
        </p:nvSpPr>
        <p:spPr>
          <a:xfrm>
            <a:off x="8853011" y="6618803"/>
            <a:ext cx="2073116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11427381" y="6618803"/>
            <a:ext cx="2076926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  <p:custDataLst>
      <p:tags r:id="rId2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custDataLst>
              <p:tags r:id="rId1"/>
            </p:custDataLst>
          </p:nvPr>
        </p:nvSpPr>
        <p:spPr>
          <a:xfrm>
            <a:off x="864037" y="1902143"/>
            <a:ext cx="12902327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+mj-lt"/>
                <a:ea typeface="+mj-ea"/>
                <a:cs typeface="Raleway Medium" pitchFamily="34" charset="-120"/>
              </a:rPr>
              <a:t>📊</a:t>
            </a:r>
            <a:r>
              <a:rPr lang="en-US" sz="2400" b="1" dirty="0">
                <a:solidFill>
                  <a:schemeClr val="dk1"/>
                </a:solidFill>
                <a:latin typeface="+mj-lt"/>
                <a:ea typeface="+mj-ea"/>
                <a:cs typeface="Raleway Medium" pitchFamily="34" charset="-120"/>
              </a:rPr>
              <a:t> Evaluation &amp; Results</a:t>
            </a:r>
            <a:endParaRPr lang="en-US" sz="2400" b="1" dirty="0">
              <a:solidFill>
                <a:schemeClr val="dk1"/>
              </a:solidFill>
              <a:latin typeface="+mj-lt"/>
              <a:ea typeface="+mj-ea"/>
              <a:cs typeface="Raleway Medium" pitchFamily="34" charset="-120"/>
            </a:endParaRPr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864037" y="2673548"/>
            <a:ext cx="12902327" cy="118514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i choose GRADIEANT BOOSTING
  * it is the best suitable model for my dataset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4" name="Text 2"/>
          <p:cNvSpPr/>
          <p:nvPr>
            <p:custDataLst>
              <p:tags r:id="rId3"/>
            </p:custDataLst>
          </p:nvPr>
        </p:nvSpPr>
        <p:spPr>
          <a:xfrm>
            <a:off x="864037" y="4136350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                 Accuracy :  0.74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864037" y="4809053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                 Precision : 0.79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864037" y="5481757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                 Recall : 0.74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864037" y="6154460"/>
            <a:ext cx="12902327" cy="39504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chemeClr val="tx1"/>
                </a:solidFill>
                <a:cs typeface="Raleway Medium" pitchFamily="34" charset="-120"/>
              </a:rPr>
              <a:t>                 F1 Score : 0.72</a:t>
            </a:r>
            <a:endParaRPr lang="en-US" sz="1900" dirty="0">
              <a:solidFill>
                <a:schemeClr val="tx1"/>
              </a:solidFill>
              <a:cs typeface="Raleway Medium" pitchFamily="34" charset="-120"/>
            </a:endParaRPr>
          </a:p>
        </p:txBody>
      </p:sp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01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02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03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104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05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06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107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108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109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111.xml><?xml version="1.0" encoding="utf-8"?>
<p:tagLst xmlns:p="http://schemas.openxmlformats.org/presentationml/2006/main">
  <p:tag name="KSO_WM_UNIT_INDEX" val="12"/>
  <p:tag name="KSO_WM_UNIT_TEXT_SUBTYPE" val="a"/>
  <p:tag name="KSO_WM_UNIT_SUBTYPE" val="a"/>
  <p:tag name="KSO_WM_UNIT_TYPE" val="f"/>
  <p:tag name="KSO_WM_BEAUTIFY_FLAG" val="#wm#"/>
</p:tagLst>
</file>

<file path=ppt/tags/tag112.xml><?xml version="1.0" encoding="utf-8"?>
<p:tagLst xmlns:p="http://schemas.openxmlformats.org/presentationml/2006/main">
  <p:tag name="KSO_WM_SLIDE_TYPE" val="text"/>
  <p:tag name="KSO_WM_BEAUTIFY_FLAG" val="#wm#"/>
</p:tagLst>
</file>

<file path=ppt/tags/tag113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114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15.xml><?xml version="1.0" encoding="utf-8"?>
<p:tagLst xmlns:p="http://schemas.openxmlformats.org/presentationml/2006/main">
  <p:tag name="KSO_WM_SLIDE_TYPE" val="text"/>
  <p:tag name="KSO_WM_BEAUTIFY_FLAG" val="#wm#"/>
</p:tagLst>
</file>

<file path=ppt/tags/tag116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117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18.xml><?xml version="1.0" encoding="utf-8"?>
<p:tagLst xmlns:p="http://schemas.openxmlformats.org/presentationml/2006/main">
  <p:tag name="KSO_WM_SLIDE_TYPE" val="text"/>
  <p:tag name="KSO_WM_BEAUTIFY_FLAG" val="#wm#"/>
</p:tagLst>
</file>

<file path=ppt/tags/tag119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2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22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23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24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25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126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127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128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29.xml><?xml version="1.0" encoding="utf-8"?>
<p:tagLst xmlns:p="http://schemas.openxmlformats.org/presentationml/2006/main">
  <p:tag name="KSO_WM_SLIDE_TYPE" val="text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31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32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33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34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35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36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137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138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139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141.xml><?xml version="1.0" encoding="utf-8"?>
<p:tagLst xmlns:p="http://schemas.openxmlformats.org/presentationml/2006/main">
  <p:tag name="KSO_WM_UNIT_INDEX" val="12"/>
  <p:tag name="KSO_WM_UNIT_TEXT_SUBTYPE" val="a"/>
  <p:tag name="KSO_WM_UNIT_SUBTYPE" val="a"/>
  <p:tag name="KSO_WM_UNIT_TYPE" val="f"/>
  <p:tag name="KSO_WM_BEAUTIFY_FLAG" val="#wm#"/>
</p:tagLst>
</file>

<file path=ppt/tags/tag142.xml><?xml version="1.0" encoding="utf-8"?>
<p:tagLst xmlns:p="http://schemas.openxmlformats.org/presentationml/2006/main">
  <p:tag name="KSO_WM_UNIT_INDEX" val="13"/>
  <p:tag name="KSO_WM_UNIT_TEXT_SUBTYPE" val="a"/>
  <p:tag name="KSO_WM_UNIT_SUBTYPE" val="a"/>
  <p:tag name="KSO_WM_UNIT_TYPE" val="f"/>
  <p:tag name="KSO_WM_BEAUTIFY_FLAG" val="#wm#"/>
</p:tagLst>
</file>

<file path=ppt/tags/tag143.xml><?xml version="1.0" encoding="utf-8"?>
<p:tagLst xmlns:p="http://schemas.openxmlformats.org/presentationml/2006/main">
  <p:tag name="KSO_WM_UNIT_INDEX" val="14"/>
  <p:tag name="KSO_WM_UNIT_TEXT_SUBTYPE" val="a"/>
  <p:tag name="KSO_WM_UNIT_SUBTYPE" val="a"/>
  <p:tag name="KSO_WM_UNIT_TYPE" val="f"/>
  <p:tag name="KSO_WM_BEAUTIFY_FLAG" val="#wm#"/>
</p:tagLst>
</file>

<file path=ppt/tags/tag144.xml><?xml version="1.0" encoding="utf-8"?>
<p:tagLst xmlns:p="http://schemas.openxmlformats.org/presentationml/2006/main">
  <p:tag name="KSO_WM_UNIT_INDEX" val="15"/>
  <p:tag name="KSO_WM_UNIT_TEXT_SUBTYPE" val="a"/>
  <p:tag name="KSO_WM_UNIT_SUBTYPE" val="a"/>
  <p:tag name="KSO_WM_UNIT_TYPE" val="f"/>
  <p:tag name="KSO_WM_BEAUTIFY_FLAG" val="#wm#"/>
</p:tagLst>
</file>

<file path=ppt/tags/tag145.xml><?xml version="1.0" encoding="utf-8"?>
<p:tagLst xmlns:p="http://schemas.openxmlformats.org/presentationml/2006/main">
  <p:tag name="KSO_WM_UNIT_INDEX" val="16"/>
  <p:tag name="KSO_WM_UNIT_TEXT_SUBTYPE" val="a"/>
  <p:tag name="KSO_WM_UNIT_SUBTYPE" val="a"/>
  <p:tag name="KSO_WM_UNIT_TYPE" val="f"/>
  <p:tag name="KSO_WM_BEAUTIFY_FLAG" val="#wm#"/>
</p:tagLst>
</file>

<file path=ppt/tags/tag146.xml><?xml version="1.0" encoding="utf-8"?>
<p:tagLst xmlns:p="http://schemas.openxmlformats.org/presentationml/2006/main">
  <p:tag name="KSO_WM_UNIT_INDEX" val="17"/>
  <p:tag name="KSO_WM_UNIT_TEXT_SUBTYPE" val="a"/>
  <p:tag name="KSO_WM_UNIT_SUBTYPE" val="a"/>
  <p:tag name="KSO_WM_UNIT_TYPE" val="f"/>
  <p:tag name="KSO_WM_BEAUTIFY_FLAG" val="#wm#"/>
</p:tagLst>
</file>

<file path=ppt/tags/tag147.xml><?xml version="1.0" encoding="utf-8"?>
<p:tagLst xmlns:p="http://schemas.openxmlformats.org/presentationml/2006/main">
  <p:tag name="KSO_WM_UNIT_INDEX" val="18"/>
  <p:tag name="KSO_WM_UNIT_TEXT_SUBTYPE" val="a"/>
  <p:tag name="KSO_WM_UNIT_SUBTYPE" val="a"/>
  <p:tag name="KSO_WM_UNIT_TYPE" val="f"/>
  <p:tag name="KSO_WM_BEAUTIFY_FLAG" val="#wm#"/>
</p:tagLst>
</file>

<file path=ppt/tags/tag148.xml><?xml version="1.0" encoding="utf-8"?>
<p:tagLst xmlns:p="http://schemas.openxmlformats.org/presentationml/2006/main">
  <p:tag name="KSO_WM_UNIT_INDEX" val="19"/>
  <p:tag name="KSO_WM_UNIT_TEXT_SUBTYPE" val="a"/>
  <p:tag name="KSO_WM_UNIT_SUBTYPE" val="a"/>
  <p:tag name="KSO_WM_UNIT_TYPE" val="f"/>
  <p:tag name="KSO_WM_BEAUTIFY_FLAG" val="#wm#"/>
</p:tagLst>
</file>

<file path=ppt/tags/tag149.xml><?xml version="1.0" encoding="utf-8"?>
<p:tagLst xmlns:p="http://schemas.openxmlformats.org/presentationml/2006/main">
  <p:tag name="KSO_WM_UNIT_INDEX" val="20"/>
  <p:tag name="KSO_WM_UNIT_TEXT_SUBTYPE" val="a"/>
  <p:tag name="KSO_WM_UNIT_SUBTYPE" val="a"/>
  <p:tag name="KSO_WM_UNIT_TYPE" val="f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INDEX" val="21"/>
  <p:tag name="KSO_WM_UNIT_TEXT_SUBTYPE" val="a"/>
  <p:tag name="KSO_WM_UNIT_SUBTYPE" val="a"/>
  <p:tag name="KSO_WM_UNIT_TYPE" val="f"/>
  <p:tag name="KSO_WM_BEAUTIFY_FLAG" val="#wm#"/>
</p:tagLst>
</file>

<file path=ppt/tags/tag151.xml><?xml version="1.0" encoding="utf-8"?>
<p:tagLst xmlns:p="http://schemas.openxmlformats.org/presentationml/2006/main">
  <p:tag name="KSO_WM_SLIDE_TYPE" val="text"/>
  <p:tag name="KSO_WM_BEAUTIFY_FLAG" val="#wm#"/>
</p:tagLst>
</file>

<file path=ppt/tags/tag15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53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5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55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56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57.xml><?xml version="1.0" encoding="utf-8"?>
<p:tagLst xmlns:p="http://schemas.openxmlformats.org/presentationml/2006/main">
  <p:tag name="KSO_WM_UNIT_INDEX" val="6"/>
  <p:tag name="KSO_WM_UNIT_TYPE" val="b"/>
  <p:tag name="KSO_WM_BEAUTIFY_FLAG" val="#wm#"/>
</p:tagLst>
</file>

<file path=ppt/tags/tag158.xml><?xml version="1.0" encoding="utf-8"?>
<p:tagLst xmlns:p="http://schemas.openxmlformats.org/presentationml/2006/main">
  <p:tag name="KSO_WM_SLIDE_TYPE" val="text"/>
  <p:tag name="KSO_WM_BEAUTIFY_FLAG" val="#wm#"/>
</p:tagLst>
</file>

<file path=ppt/tags/tag159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61.xml><?xml version="1.0" encoding="utf-8"?>
<p:tagLst xmlns:p="http://schemas.openxmlformats.org/presentationml/2006/main">
  <p:tag name="KSO_WM_SLIDE_TYPE" val="text"/>
  <p:tag name="KSO_WM_BEAUTIFY_FLAG" val="#wm#"/>
</p:tagLst>
</file>

<file path=ppt/tags/tag162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6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64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65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66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67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68.xml><?xml version="1.0" encoding="utf-8"?>
<p:tagLst xmlns:p="http://schemas.openxmlformats.org/presentationml/2006/main">
  <p:tag name="KSO_WM_SLIDE_TYPE" val="text"/>
  <p:tag name="KSO_WM_BEAUTIFY_FLAG" val="#wm#"/>
</p:tagLst>
</file>

<file path=ppt/tags/tag169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7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72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73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74.xml><?xml version="1.0" encoding="utf-8"?>
<p:tagLst xmlns:p="http://schemas.openxmlformats.org/presentationml/2006/main">
  <p:tag name="KSO_WM_SLIDE_TYPE" val="text"/>
  <p:tag name="KSO_WM_BEAUTIFY_FLAG" val="#wm#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3_9*a*1"/>
  <p:tag name="KSO_WM_TEMPLATE_CATEGORY" val="custom"/>
  <p:tag name="KSO_WM_TEMPLATE_INDEX" val="20238003"/>
  <p:tag name="KSO_WM_UNIT_LAYERLEVEL" val="1"/>
  <p:tag name="KSO_WM_TAG_VERSION" val="3.0"/>
  <p:tag name="KSO_WM_BEAUTIFY_FLAG" val="#wm#"/>
  <p:tag name="KSO_WM_UNIT_PRESET_TEXT" val="THANKS"/>
</p:tagLst>
</file>

<file path=ppt/tags/tag17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3_9*f*4"/>
  <p:tag name="KSO_WM_TEMPLATE_CATEGORY" val="custom"/>
  <p:tag name="KSO_WM_TEMPLATE_INDEX" val="20238003"/>
  <p:tag name="KSO_WM_UNIT_LAYERLEVEL" val="1"/>
  <p:tag name="KSO_WM_TAG_VERSION" val="3.0"/>
  <p:tag name="KSO_WM_BEAUTIFY_FLAG" val="#wm#"/>
  <p:tag name="KSO_WM_UNIT_PRESET_TEXT" val="Name"/>
</p:tagLst>
</file>

<file path=ppt/tags/tag177.xml><?xml version="1.0" encoding="utf-8"?>
<p:tagLst xmlns:p="http://schemas.openxmlformats.org/presentationml/2006/main">
  <p:tag name="KSO_WM_SPECIAL_SOURCE" val="bdnull"/>
  <p:tag name="KSO_WM_SLIDE_ID" val="custom20238003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003"/>
  <p:tag name="KSO_WM_SLIDE_LAYOUT" val="a_f"/>
  <p:tag name="KSO_WM_SLIDE_LAYOUT_CNT" val="1_1"/>
  <p:tag name="KSO_WM_SLIDE_THEME_ID" val="3322644"/>
  <p:tag name="KSO_WM_SLIDE_THEME_NAME" val="Z_20238003_Red Student Cartoon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03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03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3"/>
</p:tagLst>
</file>

<file path=ppt/tags/tag83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8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3_1*f*4"/>
  <p:tag name="KSO_WM_TEMPLATE_CATEGORY" val="custom"/>
  <p:tag name="KSO_WM_TEMPLATE_INDEX" val="20238003"/>
  <p:tag name="KSO_WM_UNIT_LAYERLEVEL" val="1"/>
  <p:tag name="KSO_WM_TAG_VERSION" val="3.0"/>
  <p:tag name="KSO_WM_BEAUTIFY_FLAG" val="#wm#"/>
  <p:tag name="KSO_WM_UNIT_PRESET_TEXT" val="Name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3_1*a*1"/>
  <p:tag name="KSO_WM_TEMPLATE_CATEGORY" val="custom"/>
  <p:tag name="KSO_WM_TEMPLATE_INDEX" val="20238003"/>
  <p:tag name="KSO_WM_UNIT_LAYERLEVEL" val="1"/>
  <p:tag name="KSO_WM_TAG_VERSION" val="3.0"/>
  <p:tag name="KSO_WM_BEAUTIFY_FLAG" val="#wm#"/>
  <p:tag name="KSO_WM_UNIT_PRESET_TEXT" val="The title goes here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03_1*b*1"/>
  <p:tag name="KSO_WM_TEMPLATE_CATEGORY" val="custom"/>
  <p:tag name="KSO_WM_TEMPLATE_INDEX" val="20238003"/>
  <p:tag name="KSO_WM_UNIT_LAYERLEVEL" val="1"/>
  <p:tag name="KSO_WM_TAG_VERSION" val="3.0"/>
  <p:tag name="KSO_WM_BEAUTIFY_FLAG" val="#wm#"/>
  <p:tag name="KSO_WM_UNIT_PRESET_TEXT" val="Add description"/>
</p:tagLst>
</file>

<file path=ppt/tags/tag87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0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03"/>
  <p:tag name="KSO_WM_SLIDE_LAYOUT" val="a_b_f"/>
  <p:tag name="KSO_WM_SLIDE_LAYOUT_CNT" val="1_1_1"/>
  <p:tag name="KSO_WM_SLIDE_THEME_ID" val="3322644"/>
  <p:tag name="KSO_WM_SLIDE_THEME_NAME" val="Z_20238003_Red Student Cartoon"/>
</p:tagLst>
</file>

<file path=ppt/tags/tag8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89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91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92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93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94.xml><?xml version="1.0" encoding="utf-8"?>
<p:tagLst xmlns:p="http://schemas.openxmlformats.org/presentationml/2006/main">
  <p:tag name="KSO_WM_SLIDE_TYPE" val="text"/>
  <p:tag name="KSO_WM_BEAUTIFY_FLAG" val="#wm#"/>
</p:tagLst>
</file>

<file path=ppt/tags/tag95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96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7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98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99.xml><?xml version="1.0" encoding="utf-8"?>
<p:tagLst xmlns:p="http://schemas.openxmlformats.org/presentationml/2006/main">
  <p:tag name="KSO_WM_SLIDE_TYPE" val="text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49">
      <a:dk1>
        <a:srgbClr val="000000"/>
      </a:dk1>
      <a:lt1>
        <a:srgbClr val="FFFFFF"/>
      </a:lt1>
      <a:dk2>
        <a:srgbClr val="CA2F47"/>
      </a:dk2>
      <a:lt2>
        <a:srgbClr val="FFF5F5"/>
      </a:lt2>
      <a:accent1>
        <a:srgbClr val="FFD523"/>
      </a:accent1>
      <a:accent2>
        <a:srgbClr val="FFB83D"/>
      </a:accent2>
      <a:accent3>
        <a:srgbClr val="FA8300"/>
      </a:accent3>
      <a:accent4>
        <a:srgbClr val="D14AE8"/>
      </a:accent4>
      <a:accent5>
        <a:srgbClr val="F888B3"/>
      </a:accent5>
      <a:accent6>
        <a:srgbClr val="FF8B8B"/>
      </a:accent6>
      <a:hlink>
        <a:srgbClr val="304FFE"/>
      </a:hlink>
      <a:folHlink>
        <a:srgbClr val="492067"/>
      </a:folHlink>
    </a:clrScheme>
    <a:fontScheme name="Manrope ExtraBold +Lato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>
            <a:latin typeface="汉仪综艺体简" panose="02010600000101010101" charset="-122"/>
            <a:ea typeface="汉仪综艺体简" panose="02010600000101010101" charset="-122"/>
            <a:cs typeface="汉仪综艺体简" panose="02010600000101010101" charset="-122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WPS Slides</Application>
  <PresentationFormat>On-screen Show (16:9)</PresentationFormat>
  <Paragraphs>156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5" baseType="lpstr">
      <vt:lpstr>Arial</vt:lpstr>
      <vt:lpstr>SimSun</vt:lpstr>
      <vt:lpstr>Wingdings</vt:lpstr>
      <vt:lpstr>Comfortaa Bold</vt:lpstr>
      <vt:lpstr>Segoe Print</vt:lpstr>
      <vt:lpstr>Comfortaa Bold</vt:lpstr>
      <vt:lpstr>Comfortaa Bold</vt:lpstr>
      <vt:lpstr>Raleway Medium</vt:lpstr>
      <vt:lpstr>Raleway Medium</vt:lpstr>
      <vt:lpstr>Raleway Medium</vt:lpstr>
      <vt:lpstr>Consolas</vt:lpstr>
      <vt:lpstr>Consolas</vt:lpstr>
      <vt:lpstr>Consolas</vt:lpstr>
      <vt:lpstr>Calibri</vt:lpstr>
      <vt:lpstr>Microsoft YaHei</vt:lpstr>
      <vt:lpstr>Arial Unicode MS</vt:lpstr>
      <vt:lpstr>Calibri Light</vt:lpstr>
      <vt:lpstr>汉仪综艺体简</vt:lpstr>
      <vt:lpstr>Manrope ExtraBold</vt:lpstr>
      <vt:lpstr>Lato</vt:lpstr>
      <vt:lpstr>Office Theme</vt:lpstr>
      <vt:lpstr>1_Office Theme</vt:lpstr>
      <vt:lpstr>Predicting Customer Churn in Subscription Services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Visual Breakdown</vt:lpstr>
      <vt:lpstr>PowerPoint 演示文稿</vt:lpstr>
      <vt:lpstr>THANK YOU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ROBO- KIDDEX</cp:lastModifiedBy>
  <cp:revision>2</cp:revision>
  <dcterms:created xsi:type="dcterms:W3CDTF">2025-04-07T05:34:00Z</dcterms:created>
  <dcterms:modified xsi:type="dcterms:W3CDTF">2025-04-07T08:45:52Z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5741EFA9D21E4EC8921EFD193816C0B4_12</vt:lpwstr>
  </property>
  <property fmtid="{D5CDD505-2E9C-101B-9397-08002B2CF9AE}" pid="3" name="KSOProductBuildVer">
    <vt:lpwstr>1033-12.2.0.20782</vt:lpwstr>
  </property>
</Properties>
</file>